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1D8"/>
          </a:solidFill>
        </a:fill>
      </a:tcStyle>
    </a:wholeTbl>
    <a:band2H>
      <a:tcTxStyle b="def" i="def"/>
      <a:tcStyle>
        <a:tcBdr/>
        <a:fill>
          <a:solidFill>
            <a:srgbClr val="E7E9EC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D3CB"/>
          </a:solidFill>
        </a:fill>
      </a:tcStyle>
    </a:wholeTbl>
    <a:band2H>
      <a:tcTxStyle b="def" i="def"/>
      <a:tcStyle>
        <a:tcBdr/>
        <a:fill>
          <a:solidFill>
            <a:srgbClr val="E7EAE7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E1CC"/>
          </a:solidFill>
        </a:fill>
      </a:tcStyle>
    </a:wholeTbl>
    <a:band2H>
      <a:tcTxStyle b="def" i="def"/>
      <a:tcStyle>
        <a:tcBdr/>
        <a:fill>
          <a:solidFill>
            <a:srgbClr val="E8F0E7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Helvetica Neue"/>
      </a:defRPr>
    </a:lvl1pPr>
    <a:lvl2pPr indent="228600" latinLnBrk="0">
      <a:defRPr sz="1200">
        <a:latin typeface="+mn-lt"/>
        <a:ea typeface="+mn-ea"/>
        <a:cs typeface="+mn-cs"/>
        <a:sym typeface="Helvetica Neue"/>
      </a:defRPr>
    </a:lvl2pPr>
    <a:lvl3pPr indent="457200" latinLnBrk="0">
      <a:defRPr sz="1200">
        <a:latin typeface="+mn-lt"/>
        <a:ea typeface="+mn-ea"/>
        <a:cs typeface="+mn-cs"/>
        <a:sym typeface="Helvetica Neue"/>
      </a:defRPr>
    </a:lvl3pPr>
    <a:lvl4pPr indent="685800" latinLnBrk="0">
      <a:defRPr sz="1200">
        <a:latin typeface="+mn-lt"/>
        <a:ea typeface="+mn-ea"/>
        <a:cs typeface="+mn-cs"/>
        <a:sym typeface="Helvetica Neue"/>
      </a:defRPr>
    </a:lvl4pPr>
    <a:lvl5pPr indent="914400" latinLnBrk="0">
      <a:defRPr sz="1200">
        <a:latin typeface="+mn-lt"/>
        <a:ea typeface="+mn-ea"/>
        <a:cs typeface="+mn-cs"/>
        <a:sym typeface="Helvetica Neue"/>
      </a:defRPr>
    </a:lvl5pPr>
    <a:lvl6pPr indent="1143000" latinLnBrk="0">
      <a:defRPr sz="1200">
        <a:latin typeface="+mn-lt"/>
        <a:ea typeface="+mn-ea"/>
        <a:cs typeface="+mn-cs"/>
        <a:sym typeface="Helvetica Neue"/>
      </a:defRPr>
    </a:lvl6pPr>
    <a:lvl7pPr indent="1371600" latinLnBrk="0">
      <a:defRPr sz="1200">
        <a:latin typeface="+mn-lt"/>
        <a:ea typeface="+mn-ea"/>
        <a:cs typeface="+mn-cs"/>
        <a:sym typeface="Helvetica Neue"/>
      </a:defRPr>
    </a:lvl7pPr>
    <a:lvl8pPr indent="1600200" latinLnBrk="0">
      <a:defRPr sz="1200">
        <a:latin typeface="+mn-lt"/>
        <a:ea typeface="+mn-ea"/>
        <a:cs typeface="+mn-cs"/>
        <a:sym typeface="Helvetica Neue"/>
      </a:defRPr>
    </a:lvl8pPr>
    <a:lvl9pPr indent="1828800" latinLnBrk="0">
      <a:defRPr sz="1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文本"/>
          <p:cNvSpPr txBox="1"/>
          <p:nvPr>
            <p:ph type="title"/>
          </p:nvPr>
        </p:nvSpPr>
        <p:spPr>
          <a:xfrm>
            <a:off x="914400" y="1844675"/>
            <a:ext cx="10363200" cy="20415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标题文本</a:t>
            </a:r>
          </a:p>
        </p:txBody>
      </p:sp>
      <p:sp>
        <p:nvSpPr>
          <p:cNvPr id="3" name="正文级别 1…"/>
          <p:cNvSpPr txBox="1"/>
          <p:nvPr>
            <p:ph type="body" idx="1"/>
          </p:nvPr>
        </p:nvSpPr>
        <p:spPr>
          <a:xfrm>
            <a:off x="1828800" y="3886200"/>
            <a:ext cx="8534400" cy="2971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" name="幻灯片编号"/>
          <p:cNvSpPr txBox="1"/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5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3" Type="http://schemas.openxmlformats.org/officeDocument/2006/relationships/image" Target="../media/image2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10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1.jpeg"/><Relationship Id="rId4" Type="http://schemas.openxmlformats.org/officeDocument/2006/relationships/image" Target="../media/image2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0A0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1" name="矩形 2"/>
          <p:cNvSpPr/>
          <p:nvPr/>
        </p:nvSpPr>
        <p:spPr>
          <a:xfrm>
            <a:off x="760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2" name="矩形 3"/>
          <p:cNvSpPr/>
          <p:nvPr/>
        </p:nvSpPr>
        <p:spPr>
          <a:xfrm>
            <a:off x="1522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3" name="矩形 4"/>
          <p:cNvSpPr/>
          <p:nvPr/>
        </p:nvSpPr>
        <p:spPr>
          <a:xfrm>
            <a:off x="2284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4" name="矩形 5"/>
          <p:cNvSpPr/>
          <p:nvPr/>
        </p:nvSpPr>
        <p:spPr>
          <a:xfrm>
            <a:off x="3046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5" name="矩形 6"/>
          <p:cNvSpPr/>
          <p:nvPr/>
        </p:nvSpPr>
        <p:spPr>
          <a:xfrm>
            <a:off x="3808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6" name="矩形 7"/>
          <p:cNvSpPr/>
          <p:nvPr/>
        </p:nvSpPr>
        <p:spPr>
          <a:xfrm>
            <a:off x="4570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7" name="矩形 8"/>
          <p:cNvSpPr/>
          <p:nvPr/>
        </p:nvSpPr>
        <p:spPr>
          <a:xfrm>
            <a:off x="5332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8" name="矩形 9"/>
          <p:cNvSpPr/>
          <p:nvPr/>
        </p:nvSpPr>
        <p:spPr>
          <a:xfrm>
            <a:off x="6094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9" name="矩形 10"/>
          <p:cNvSpPr/>
          <p:nvPr/>
        </p:nvSpPr>
        <p:spPr>
          <a:xfrm>
            <a:off x="6856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0" name="矩形 11"/>
          <p:cNvSpPr/>
          <p:nvPr/>
        </p:nvSpPr>
        <p:spPr>
          <a:xfrm>
            <a:off x="7618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1" name="矩形 12"/>
          <p:cNvSpPr/>
          <p:nvPr/>
        </p:nvSpPr>
        <p:spPr>
          <a:xfrm>
            <a:off x="8380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2" name="矩形 13"/>
          <p:cNvSpPr/>
          <p:nvPr/>
        </p:nvSpPr>
        <p:spPr>
          <a:xfrm>
            <a:off x="9142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3" name="矩形 14"/>
          <p:cNvSpPr/>
          <p:nvPr/>
        </p:nvSpPr>
        <p:spPr>
          <a:xfrm>
            <a:off x="9904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4" name="矩形 15"/>
          <p:cNvSpPr/>
          <p:nvPr/>
        </p:nvSpPr>
        <p:spPr>
          <a:xfrm>
            <a:off x="10666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5" name="矩形 16"/>
          <p:cNvSpPr/>
          <p:nvPr/>
        </p:nvSpPr>
        <p:spPr>
          <a:xfrm>
            <a:off x="11428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6" name="矩形 17"/>
          <p:cNvSpPr/>
          <p:nvPr/>
        </p:nvSpPr>
        <p:spPr>
          <a:xfrm>
            <a:off x="0" y="760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7" name="矩形 18"/>
          <p:cNvSpPr/>
          <p:nvPr/>
        </p:nvSpPr>
        <p:spPr>
          <a:xfrm>
            <a:off x="0" y="1522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8" name="矩形 19"/>
          <p:cNvSpPr/>
          <p:nvPr/>
        </p:nvSpPr>
        <p:spPr>
          <a:xfrm>
            <a:off x="0" y="2284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9" name="矩形 20"/>
          <p:cNvSpPr/>
          <p:nvPr/>
        </p:nvSpPr>
        <p:spPr>
          <a:xfrm>
            <a:off x="0" y="3046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0" name="矩形 21"/>
          <p:cNvSpPr/>
          <p:nvPr/>
        </p:nvSpPr>
        <p:spPr>
          <a:xfrm>
            <a:off x="0" y="3808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1" name="矩形 22"/>
          <p:cNvSpPr/>
          <p:nvPr/>
        </p:nvSpPr>
        <p:spPr>
          <a:xfrm>
            <a:off x="0" y="4570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2" name="矩形 23"/>
          <p:cNvSpPr/>
          <p:nvPr/>
        </p:nvSpPr>
        <p:spPr>
          <a:xfrm>
            <a:off x="0" y="5332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3" name="矩形 24"/>
          <p:cNvSpPr/>
          <p:nvPr/>
        </p:nvSpPr>
        <p:spPr>
          <a:xfrm>
            <a:off x="0" y="6094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4" name="矩形 25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35D4F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5" name="矩形 26"/>
          <p:cNvSpPr/>
          <p:nvPr/>
        </p:nvSpPr>
        <p:spPr>
          <a:xfrm>
            <a:off x="0" y="76200"/>
            <a:ext cx="3048000" cy="38100"/>
          </a:xfrm>
          <a:prstGeom prst="rect">
            <a:avLst/>
          </a:prstGeom>
          <a:solidFill>
            <a:srgbClr val="A6FF6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6" name="矩形 27"/>
          <p:cNvSpPr/>
          <p:nvPr/>
        </p:nvSpPr>
        <p:spPr>
          <a:xfrm>
            <a:off x="10191750" y="76200"/>
            <a:ext cx="2000250" cy="38100"/>
          </a:xfrm>
          <a:prstGeom prst="rect">
            <a:avLst/>
          </a:prstGeom>
          <a:solidFill>
            <a:srgbClr val="FF4FA3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49" name="矩形 30"/>
          <p:cNvGrpSpPr/>
          <p:nvPr/>
        </p:nvGrpSpPr>
        <p:grpSpPr>
          <a:xfrm>
            <a:off x="666750" y="762000"/>
            <a:ext cx="2762250" cy="266700"/>
            <a:chOff x="0" y="0"/>
            <a:chExt cx="2762250" cy="266700"/>
          </a:xfrm>
        </p:grpSpPr>
        <p:sp>
          <p:nvSpPr>
            <p:cNvPr id="47" name="矩形"/>
            <p:cNvSpPr/>
            <p:nvPr/>
          </p:nvSpPr>
          <p:spPr>
            <a:xfrm>
              <a:off x="0" y="0"/>
              <a:ext cx="2762250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b="1" sz="1100">
                  <a:solidFill>
                    <a:srgbClr val="A6FF6A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48" name="AtomCreate"/>
            <p:cNvSpPr txBox="1"/>
            <p:nvPr/>
          </p:nvSpPr>
          <p:spPr>
            <a:xfrm>
              <a:off x="0" y="0"/>
              <a:ext cx="2762250" cy="1651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b="1" sz="1100">
                  <a:solidFill>
                    <a:srgbClr val="A6FF6A"/>
                  </a:solidFill>
                  <a:latin typeface="Aptos Mono"/>
                  <a:ea typeface="Aptos Mono"/>
                  <a:cs typeface="Aptos Mono"/>
                  <a:sym typeface="Aptos Mono"/>
                </a:defRPr>
              </a:lvl1pPr>
            </a:lstStyle>
            <a:p>
              <a:pPr/>
              <a:r>
                <a:t>AtomCreate</a:t>
              </a:r>
            </a:p>
          </p:txBody>
        </p:sp>
      </p:grpSp>
      <p:grpSp>
        <p:nvGrpSpPr>
          <p:cNvPr id="52" name="矩形 31"/>
          <p:cNvGrpSpPr/>
          <p:nvPr/>
        </p:nvGrpSpPr>
        <p:grpSpPr>
          <a:xfrm>
            <a:off x="628649" y="1308102"/>
            <a:ext cx="6808789" cy="1457321"/>
            <a:chOff x="0" y="0"/>
            <a:chExt cx="6808787" cy="1457319"/>
          </a:xfrm>
        </p:grpSpPr>
        <p:sp>
          <p:nvSpPr>
            <p:cNvPr id="50" name="矩形"/>
            <p:cNvSpPr/>
            <p:nvPr/>
          </p:nvSpPr>
          <p:spPr>
            <a:xfrm>
              <a:off x="0" y="0"/>
              <a:ext cx="6808788" cy="134384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43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51" name="让每台传统硬件…"/>
            <p:cNvSpPr txBox="1"/>
            <p:nvPr/>
          </p:nvSpPr>
          <p:spPr>
            <a:xfrm>
              <a:off x="0" y="0"/>
              <a:ext cx="6808788" cy="14573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43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  <a:r>
                <a:t>让每台传统硬件</a:t>
              </a:r>
            </a:p>
            <a:p>
              <a:pPr>
                <a:defRPr sz="43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  <a:r>
                <a:t>拥有</a:t>
              </a:r>
              <a:r>
                <a:t> </a:t>
              </a:r>
              <a:r>
                <a:t>AI</a:t>
              </a:r>
              <a:r>
                <a:t> </a:t>
              </a:r>
              <a:r>
                <a:t>大脑</a:t>
              </a:r>
            </a:p>
          </p:txBody>
        </p:sp>
      </p:grpSp>
      <p:grpSp>
        <p:nvGrpSpPr>
          <p:cNvPr id="55" name="矩形 32"/>
          <p:cNvGrpSpPr/>
          <p:nvPr/>
        </p:nvGrpSpPr>
        <p:grpSpPr>
          <a:xfrm>
            <a:off x="666750" y="3095625"/>
            <a:ext cx="5905500" cy="819150"/>
            <a:chOff x="0" y="0"/>
            <a:chExt cx="5905500" cy="819150"/>
          </a:xfrm>
        </p:grpSpPr>
        <p:sp>
          <p:nvSpPr>
            <p:cNvPr id="53" name="矩形"/>
            <p:cNvSpPr/>
            <p:nvPr/>
          </p:nvSpPr>
          <p:spPr>
            <a:xfrm>
              <a:off x="0" y="0"/>
              <a:ext cx="5905500" cy="8191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6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54" name="原子造物 AI 硬件智能化解决方案…"/>
            <p:cNvSpPr txBox="1"/>
            <p:nvPr/>
          </p:nvSpPr>
          <p:spPr>
            <a:xfrm>
              <a:off x="0" y="0"/>
              <a:ext cx="5905500" cy="5588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16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原子造物</a:t>
              </a:r>
              <a:r>
                <a:t> </a:t>
              </a:r>
              <a:r>
                <a:t>AI</a:t>
              </a:r>
              <a:r>
                <a:t> </a:t>
              </a:r>
              <a:r>
                <a:t>硬件智能化解决方案</a:t>
              </a:r>
            </a:p>
            <a:p>
              <a:pPr>
                <a:defRPr sz="16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传统硬件</a:t>
              </a:r>
              <a:r>
                <a:t> </a:t>
              </a:r>
              <a:r>
                <a:t>AI</a:t>
              </a:r>
              <a:r>
                <a:t> </a:t>
              </a:r>
              <a:r>
                <a:t>化，快速完成样机验证与量产接入</a:t>
              </a:r>
            </a:p>
          </p:txBody>
        </p:sp>
      </p:grpSp>
      <p:sp>
        <p:nvSpPr>
          <p:cNvPr id="56" name="矩形 33"/>
          <p:cNvSpPr/>
          <p:nvPr/>
        </p:nvSpPr>
        <p:spPr>
          <a:xfrm>
            <a:off x="666750" y="4191000"/>
            <a:ext cx="1857375" cy="323850"/>
          </a:xfrm>
          <a:prstGeom prst="rect">
            <a:avLst/>
          </a:prstGeom>
          <a:solidFill>
            <a:srgbClr val="0E1822"/>
          </a:solidFill>
          <a:ln>
            <a:solidFill>
              <a:srgbClr val="35D4FF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59" name="矩形 34"/>
          <p:cNvGrpSpPr/>
          <p:nvPr/>
        </p:nvGrpSpPr>
        <p:grpSpPr>
          <a:xfrm>
            <a:off x="792480" y="4259579"/>
            <a:ext cx="1390651" cy="254001"/>
            <a:chOff x="0" y="0"/>
            <a:chExt cx="1390650" cy="254000"/>
          </a:xfrm>
        </p:grpSpPr>
        <p:sp>
          <p:nvSpPr>
            <p:cNvPr id="57" name="矩形"/>
            <p:cNvSpPr/>
            <p:nvPr/>
          </p:nvSpPr>
          <p:spPr>
            <a:xfrm>
              <a:off x="0" y="0"/>
              <a:ext cx="1390650" cy="1714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400">
                  <a:solidFill>
                    <a:srgbClr val="35D4FF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58" name="语音交互"/>
            <p:cNvSpPr txBox="1"/>
            <p:nvPr/>
          </p:nvSpPr>
          <p:spPr>
            <a:xfrm>
              <a:off x="0" y="0"/>
              <a:ext cx="1390650" cy="254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400">
                  <a:solidFill>
                    <a:srgbClr val="35D4FF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语音交互</a:t>
              </a:r>
            </a:p>
          </p:txBody>
        </p:sp>
      </p:grpSp>
      <p:sp>
        <p:nvSpPr>
          <p:cNvPr id="60" name="矩形 35"/>
          <p:cNvSpPr/>
          <p:nvPr/>
        </p:nvSpPr>
        <p:spPr>
          <a:xfrm>
            <a:off x="2457450" y="4191000"/>
            <a:ext cx="1857375" cy="323850"/>
          </a:xfrm>
          <a:prstGeom prst="rect">
            <a:avLst/>
          </a:prstGeom>
          <a:solidFill>
            <a:srgbClr val="0E1822"/>
          </a:solidFill>
          <a:ln>
            <a:solidFill>
              <a:srgbClr val="A6FF6A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63" name="矩形 36"/>
          <p:cNvGrpSpPr/>
          <p:nvPr/>
        </p:nvGrpSpPr>
        <p:grpSpPr>
          <a:xfrm>
            <a:off x="2583179" y="4259579"/>
            <a:ext cx="1390651" cy="254001"/>
            <a:chOff x="0" y="0"/>
            <a:chExt cx="1390650" cy="254000"/>
          </a:xfrm>
        </p:grpSpPr>
        <p:sp>
          <p:nvSpPr>
            <p:cNvPr id="61" name="矩形"/>
            <p:cNvSpPr/>
            <p:nvPr/>
          </p:nvSpPr>
          <p:spPr>
            <a:xfrm>
              <a:off x="0" y="0"/>
              <a:ext cx="1390650" cy="1714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4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62" name="多模态理解"/>
            <p:cNvSpPr txBox="1"/>
            <p:nvPr/>
          </p:nvSpPr>
          <p:spPr>
            <a:xfrm>
              <a:off x="0" y="0"/>
              <a:ext cx="1390650" cy="254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4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多模态理解</a:t>
              </a:r>
            </a:p>
          </p:txBody>
        </p:sp>
      </p:grpSp>
      <p:sp>
        <p:nvSpPr>
          <p:cNvPr id="64" name="矩形 37"/>
          <p:cNvSpPr/>
          <p:nvPr/>
        </p:nvSpPr>
        <p:spPr>
          <a:xfrm>
            <a:off x="4248150" y="4191000"/>
            <a:ext cx="1857375" cy="323850"/>
          </a:xfrm>
          <a:prstGeom prst="rect">
            <a:avLst/>
          </a:prstGeom>
          <a:solidFill>
            <a:srgbClr val="0E1822"/>
          </a:solidFill>
          <a:ln>
            <a:solidFill>
              <a:srgbClr val="FF4FA3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67" name="矩形 38"/>
          <p:cNvGrpSpPr/>
          <p:nvPr/>
        </p:nvGrpSpPr>
        <p:grpSpPr>
          <a:xfrm>
            <a:off x="4427220" y="4259579"/>
            <a:ext cx="1390651" cy="254001"/>
            <a:chOff x="0" y="0"/>
            <a:chExt cx="1390650" cy="254000"/>
          </a:xfrm>
        </p:grpSpPr>
        <p:sp>
          <p:nvSpPr>
            <p:cNvPr id="65" name="矩形"/>
            <p:cNvSpPr/>
            <p:nvPr/>
          </p:nvSpPr>
          <p:spPr>
            <a:xfrm>
              <a:off x="0" y="0"/>
              <a:ext cx="1390650" cy="1714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400">
                  <a:solidFill>
                    <a:srgbClr val="FF4FA3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66" name="智能体控制"/>
            <p:cNvSpPr txBox="1"/>
            <p:nvPr/>
          </p:nvSpPr>
          <p:spPr>
            <a:xfrm>
              <a:off x="0" y="0"/>
              <a:ext cx="1390650" cy="254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400">
                  <a:solidFill>
                    <a:srgbClr val="FF4FA3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智能体控制</a:t>
              </a:r>
            </a:p>
          </p:txBody>
        </p:sp>
      </p:grpSp>
      <p:grpSp>
        <p:nvGrpSpPr>
          <p:cNvPr id="70" name="矩形 39"/>
          <p:cNvGrpSpPr/>
          <p:nvPr/>
        </p:nvGrpSpPr>
        <p:grpSpPr>
          <a:xfrm>
            <a:off x="685800" y="5219700"/>
            <a:ext cx="1428750" cy="469900"/>
            <a:chOff x="0" y="0"/>
            <a:chExt cx="1428750" cy="469900"/>
          </a:xfrm>
        </p:grpSpPr>
        <p:sp>
          <p:nvSpPr>
            <p:cNvPr id="68" name="矩形"/>
            <p:cNvSpPr/>
            <p:nvPr/>
          </p:nvSpPr>
          <p:spPr>
            <a:xfrm>
              <a:off x="0" y="0"/>
              <a:ext cx="1428750" cy="4381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26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69" name="30天"/>
            <p:cNvSpPr txBox="1"/>
            <p:nvPr/>
          </p:nvSpPr>
          <p:spPr>
            <a:xfrm>
              <a:off x="0" y="0"/>
              <a:ext cx="1428750" cy="4699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26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30天</a:t>
              </a:r>
            </a:p>
          </p:txBody>
        </p:sp>
      </p:grpSp>
      <p:grpSp>
        <p:nvGrpSpPr>
          <p:cNvPr id="73" name="矩形 40"/>
          <p:cNvGrpSpPr/>
          <p:nvPr/>
        </p:nvGrpSpPr>
        <p:grpSpPr>
          <a:xfrm>
            <a:off x="685800" y="5657850"/>
            <a:ext cx="1428750" cy="323850"/>
            <a:chOff x="0" y="0"/>
            <a:chExt cx="1428750" cy="323850"/>
          </a:xfrm>
        </p:grpSpPr>
        <p:sp>
          <p:nvSpPr>
            <p:cNvPr id="71" name="矩形"/>
            <p:cNvSpPr/>
            <p:nvPr/>
          </p:nvSpPr>
          <p:spPr>
            <a:xfrm>
              <a:off x="0" y="0"/>
              <a:ext cx="1428750" cy="3238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72" name="样机验证目标"/>
            <p:cNvSpPr txBox="1"/>
            <p:nvPr/>
          </p:nvSpPr>
          <p:spPr>
            <a:xfrm>
              <a:off x="0" y="0"/>
              <a:ext cx="1428750" cy="2159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样机验证目标</a:t>
              </a:r>
            </a:p>
          </p:txBody>
        </p:sp>
      </p:grpSp>
      <p:grpSp>
        <p:nvGrpSpPr>
          <p:cNvPr id="76" name="矩形 41"/>
          <p:cNvGrpSpPr/>
          <p:nvPr/>
        </p:nvGrpSpPr>
        <p:grpSpPr>
          <a:xfrm>
            <a:off x="2428875" y="5219700"/>
            <a:ext cx="1428750" cy="469900"/>
            <a:chOff x="0" y="0"/>
            <a:chExt cx="1428750" cy="469900"/>
          </a:xfrm>
        </p:grpSpPr>
        <p:sp>
          <p:nvSpPr>
            <p:cNvPr id="74" name="矩形"/>
            <p:cNvSpPr/>
            <p:nvPr/>
          </p:nvSpPr>
          <p:spPr>
            <a:xfrm>
              <a:off x="0" y="0"/>
              <a:ext cx="1428750" cy="4381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2600">
                  <a:solidFill>
                    <a:srgbClr val="35D4FF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75" name="1000+"/>
            <p:cNvSpPr txBox="1"/>
            <p:nvPr/>
          </p:nvSpPr>
          <p:spPr>
            <a:xfrm>
              <a:off x="0" y="0"/>
              <a:ext cx="1428750" cy="4699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2600">
                  <a:solidFill>
                    <a:srgbClr val="35D4FF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1000+</a:t>
              </a:r>
            </a:p>
          </p:txBody>
        </p:sp>
      </p:grpSp>
      <p:grpSp>
        <p:nvGrpSpPr>
          <p:cNvPr id="79" name="矩形 42"/>
          <p:cNvGrpSpPr/>
          <p:nvPr/>
        </p:nvGrpSpPr>
        <p:grpSpPr>
          <a:xfrm>
            <a:off x="2428875" y="5657850"/>
            <a:ext cx="1428750" cy="323850"/>
            <a:chOff x="0" y="0"/>
            <a:chExt cx="1428750" cy="323850"/>
          </a:xfrm>
        </p:grpSpPr>
        <p:sp>
          <p:nvSpPr>
            <p:cNvPr id="77" name="矩形"/>
            <p:cNvSpPr/>
            <p:nvPr/>
          </p:nvSpPr>
          <p:spPr>
            <a:xfrm>
              <a:off x="0" y="0"/>
              <a:ext cx="1428750" cy="3238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78" name="硬件控制指令包"/>
            <p:cNvSpPr txBox="1"/>
            <p:nvPr/>
          </p:nvSpPr>
          <p:spPr>
            <a:xfrm>
              <a:off x="0" y="0"/>
              <a:ext cx="1428750" cy="2159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硬件控制指令包</a:t>
              </a:r>
            </a:p>
          </p:txBody>
        </p:sp>
      </p:grpSp>
      <p:grpSp>
        <p:nvGrpSpPr>
          <p:cNvPr id="82" name="矩形 43"/>
          <p:cNvGrpSpPr/>
          <p:nvPr/>
        </p:nvGrpSpPr>
        <p:grpSpPr>
          <a:xfrm>
            <a:off x="4495800" y="5219700"/>
            <a:ext cx="2000250" cy="469900"/>
            <a:chOff x="0" y="0"/>
            <a:chExt cx="2000250" cy="469900"/>
          </a:xfrm>
        </p:grpSpPr>
        <p:sp>
          <p:nvSpPr>
            <p:cNvPr id="80" name="矩形"/>
            <p:cNvSpPr/>
            <p:nvPr/>
          </p:nvSpPr>
          <p:spPr>
            <a:xfrm>
              <a:off x="0" y="0"/>
              <a:ext cx="2000250" cy="4381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2600">
                  <a:solidFill>
                    <a:srgbClr val="FF4FA3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81" name="多场景"/>
            <p:cNvSpPr txBox="1"/>
            <p:nvPr/>
          </p:nvSpPr>
          <p:spPr>
            <a:xfrm>
              <a:off x="0" y="0"/>
              <a:ext cx="2000250" cy="4699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2600">
                  <a:solidFill>
                    <a:srgbClr val="FF4FA3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多场景</a:t>
              </a:r>
            </a:p>
          </p:txBody>
        </p:sp>
      </p:grpSp>
      <p:grpSp>
        <p:nvGrpSpPr>
          <p:cNvPr id="85" name="矩形 44"/>
          <p:cNvGrpSpPr/>
          <p:nvPr/>
        </p:nvGrpSpPr>
        <p:grpSpPr>
          <a:xfrm>
            <a:off x="4495800" y="5657850"/>
            <a:ext cx="2000250" cy="323850"/>
            <a:chOff x="0" y="0"/>
            <a:chExt cx="2000250" cy="323850"/>
          </a:xfrm>
        </p:grpSpPr>
        <p:sp>
          <p:nvSpPr>
            <p:cNvPr id="83" name="矩形"/>
            <p:cNvSpPr/>
            <p:nvPr/>
          </p:nvSpPr>
          <p:spPr>
            <a:xfrm>
              <a:off x="0" y="0"/>
              <a:ext cx="2000250" cy="3238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84" name="教育/健康/商业/文创"/>
            <p:cNvSpPr txBox="1"/>
            <p:nvPr/>
          </p:nvSpPr>
          <p:spPr>
            <a:xfrm>
              <a:off x="0" y="0"/>
              <a:ext cx="2000250" cy="2159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教育/健康/商业/文创</a:t>
              </a:r>
            </a:p>
          </p:txBody>
        </p:sp>
      </p:grpSp>
      <p:sp>
        <p:nvSpPr>
          <p:cNvPr id="86" name="矩形 45"/>
          <p:cNvSpPr/>
          <p:nvPr/>
        </p:nvSpPr>
        <p:spPr>
          <a:xfrm>
            <a:off x="7810500" y="1000125"/>
            <a:ext cx="3143250" cy="3143250"/>
          </a:xfrm>
          <a:prstGeom prst="rect">
            <a:avLst/>
          </a:prstGeom>
          <a:solidFill>
            <a:srgbClr val="0C1723"/>
          </a:solidFill>
          <a:ln>
            <a:solidFill>
              <a:srgbClr val="2A4D60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7" name="矩形 46"/>
          <p:cNvSpPr/>
          <p:nvPr/>
        </p:nvSpPr>
        <p:spPr>
          <a:xfrm>
            <a:off x="8334375" y="1524000"/>
            <a:ext cx="2095500" cy="2095500"/>
          </a:xfrm>
          <a:prstGeom prst="rect">
            <a:avLst/>
          </a:prstGeom>
          <a:solidFill>
            <a:srgbClr val="101E2A"/>
          </a:solidFill>
          <a:ln w="19050">
            <a:solidFill>
              <a:srgbClr val="35D4FF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90" name="矩形 48"/>
          <p:cNvGrpSpPr/>
          <p:nvPr/>
        </p:nvGrpSpPr>
        <p:grpSpPr>
          <a:xfrm>
            <a:off x="7867650" y="4495800"/>
            <a:ext cx="3238500" cy="666750"/>
            <a:chOff x="0" y="0"/>
            <a:chExt cx="3238500" cy="666750"/>
          </a:xfrm>
        </p:grpSpPr>
        <p:sp>
          <p:nvSpPr>
            <p:cNvPr id="88" name="矩形"/>
            <p:cNvSpPr/>
            <p:nvPr/>
          </p:nvSpPr>
          <p:spPr>
            <a:xfrm>
              <a:off x="0" y="0"/>
              <a:ext cx="3238500" cy="6667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sz="13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89" name="北京原子造物科技有限公司…"/>
            <p:cNvSpPr txBox="1"/>
            <p:nvPr/>
          </p:nvSpPr>
          <p:spPr>
            <a:xfrm>
              <a:off x="0" y="0"/>
              <a:ext cx="3238500" cy="457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ctr">
                <a:defRPr sz="13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北京原子造物科技有限公司</a:t>
              </a:r>
            </a:p>
            <a:p>
              <a:pPr algn="ctr">
                <a:defRPr sz="13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2026 介绍资料</a:t>
              </a:r>
            </a:p>
          </p:txBody>
        </p:sp>
      </p:grpSp>
      <p:grpSp>
        <p:nvGrpSpPr>
          <p:cNvPr id="93" name="矩形 49"/>
          <p:cNvGrpSpPr/>
          <p:nvPr/>
        </p:nvGrpSpPr>
        <p:grpSpPr>
          <a:xfrm>
            <a:off x="628650" y="6477000"/>
            <a:ext cx="4381500" cy="190500"/>
            <a:chOff x="0" y="0"/>
            <a:chExt cx="4381500" cy="190500"/>
          </a:xfrm>
        </p:grpSpPr>
        <p:sp>
          <p:nvSpPr>
            <p:cNvPr id="91" name="矩形"/>
            <p:cNvSpPr/>
            <p:nvPr/>
          </p:nvSpPr>
          <p:spPr>
            <a:xfrm>
              <a:off x="0" y="0"/>
              <a:ext cx="438150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92" name="BEIJING ATOM CREATION TECHNOLOGY"/>
            <p:cNvSpPr txBox="1"/>
            <p:nvPr/>
          </p:nvSpPr>
          <p:spPr>
            <a:xfrm>
              <a:off x="0" y="0"/>
              <a:ext cx="4381500" cy="127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lvl1pPr>
            </a:lstStyle>
            <a:p>
              <a:pPr/>
              <a:r>
                <a:t>BEIJING ATOM CREATION TECHNOLOGY</a:t>
              </a:r>
            </a:p>
          </p:txBody>
        </p:sp>
      </p:grpSp>
      <p:grpSp>
        <p:nvGrpSpPr>
          <p:cNvPr id="96" name="矩形 50"/>
          <p:cNvGrpSpPr/>
          <p:nvPr/>
        </p:nvGrpSpPr>
        <p:grpSpPr>
          <a:xfrm>
            <a:off x="11239500" y="6477000"/>
            <a:ext cx="400050" cy="190500"/>
            <a:chOff x="0" y="0"/>
            <a:chExt cx="400050" cy="190500"/>
          </a:xfrm>
        </p:grpSpPr>
        <p:sp>
          <p:nvSpPr>
            <p:cNvPr id="94" name="矩形"/>
            <p:cNvSpPr/>
            <p:nvPr/>
          </p:nvSpPr>
          <p:spPr>
            <a:xfrm>
              <a:off x="0" y="0"/>
              <a:ext cx="40005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95" name="01"/>
            <p:cNvSpPr txBox="1"/>
            <p:nvPr/>
          </p:nvSpPr>
          <p:spPr>
            <a:xfrm>
              <a:off x="0" y="0"/>
              <a:ext cx="400050" cy="139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lvl1pPr>
            </a:lstStyle>
            <a:p>
              <a:pPr/>
              <a:r>
                <a:t>01</a:t>
              </a:r>
            </a:p>
          </p:txBody>
        </p:sp>
      </p:grpSp>
      <p:pic>
        <p:nvPicPr>
          <p:cNvPr id="97" name="图片 51" descr="图片 5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33740" y="1523364"/>
            <a:ext cx="2096136" cy="20961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0A0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78" name="矩形 2"/>
          <p:cNvSpPr/>
          <p:nvPr/>
        </p:nvSpPr>
        <p:spPr>
          <a:xfrm>
            <a:off x="760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79" name="矩形 3"/>
          <p:cNvSpPr/>
          <p:nvPr/>
        </p:nvSpPr>
        <p:spPr>
          <a:xfrm>
            <a:off x="1522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80" name="矩形 4"/>
          <p:cNvSpPr/>
          <p:nvPr/>
        </p:nvSpPr>
        <p:spPr>
          <a:xfrm>
            <a:off x="2284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81" name="矩形 5"/>
          <p:cNvSpPr/>
          <p:nvPr/>
        </p:nvSpPr>
        <p:spPr>
          <a:xfrm>
            <a:off x="3046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82" name="矩形 6"/>
          <p:cNvSpPr/>
          <p:nvPr/>
        </p:nvSpPr>
        <p:spPr>
          <a:xfrm>
            <a:off x="3808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83" name="矩形 7"/>
          <p:cNvSpPr/>
          <p:nvPr/>
        </p:nvSpPr>
        <p:spPr>
          <a:xfrm>
            <a:off x="4570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84" name="矩形 8"/>
          <p:cNvSpPr/>
          <p:nvPr/>
        </p:nvSpPr>
        <p:spPr>
          <a:xfrm>
            <a:off x="5332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85" name="矩形 9"/>
          <p:cNvSpPr/>
          <p:nvPr/>
        </p:nvSpPr>
        <p:spPr>
          <a:xfrm>
            <a:off x="6094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86" name="矩形 10"/>
          <p:cNvSpPr/>
          <p:nvPr/>
        </p:nvSpPr>
        <p:spPr>
          <a:xfrm>
            <a:off x="6856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87" name="矩形 11"/>
          <p:cNvSpPr/>
          <p:nvPr/>
        </p:nvSpPr>
        <p:spPr>
          <a:xfrm>
            <a:off x="7618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88" name="矩形 12"/>
          <p:cNvSpPr/>
          <p:nvPr/>
        </p:nvSpPr>
        <p:spPr>
          <a:xfrm>
            <a:off x="8380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89" name="矩形 13"/>
          <p:cNvSpPr/>
          <p:nvPr/>
        </p:nvSpPr>
        <p:spPr>
          <a:xfrm>
            <a:off x="9142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90" name="矩形 14"/>
          <p:cNvSpPr/>
          <p:nvPr/>
        </p:nvSpPr>
        <p:spPr>
          <a:xfrm>
            <a:off x="9904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91" name="矩形 15"/>
          <p:cNvSpPr/>
          <p:nvPr/>
        </p:nvSpPr>
        <p:spPr>
          <a:xfrm>
            <a:off x="10666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92" name="矩形 16"/>
          <p:cNvSpPr/>
          <p:nvPr/>
        </p:nvSpPr>
        <p:spPr>
          <a:xfrm>
            <a:off x="11428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93" name="矩形 17"/>
          <p:cNvSpPr/>
          <p:nvPr/>
        </p:nvSpPr>
        <p:spPr>
          <a:xfrm>
            <a:off x="0" y="760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94" name="矩形 18"/>
          <p:cNvSpPr/>
          <p:nvPr/>
        </p:nvSpPr>
        <p:spPr>
          <a:xfrm>
            <a:off x="0" y="1522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95" name="矩形 19"/>
          <p:cNvSpPr/>
          <p:nvPr/>
        </p:nvSpPr>
        <p:spPr>
          <a:xfrm>
            <a:off x="0" y="2284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96" name="矩形 20"/>
          <p:cNvSpPr/>
          <p:nvPr/>
        </p:nvSpPr>
        <p:spPr>
          <a:xfrm>
            <a:off x="0" y="3046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97" name="矩形 21"/>
          <p:cNvSpPr/>
          <p:nvPr/>
        </p:nvSpPr>
        <p:spPr>
          <a:xfrm>
            <a:off x="0" y="3808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98" name="矩形 22"/>
          <p:cNvSpPr/>
          <p:nvPr/>
        </p:nvSpPr>
        <p:spPr>
          <a:xfrm>
            <a:off x="0" y="4570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99" name="矩形 23"/>
          <p:cNvSpPr/>
          <p:nvPr/>
        </p:nvSpPr>
        <p:spPr>
          <a:xfrm>
            <a:off x="0" y="5332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00" name="矩形 24"/>
          <p:cNvSpPr/>
          <p:nvPr/>
        </p:nvSpPr>
        <p:spPr>
          <a:xfrm>
            <a:off x="0" y="6094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01" name="矩形 25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35D4F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02" name="矩形 26"/>
          <p:cNvSpPr/>
          <p:nvPr/>
        </p:nvSpPr>
        <p:spPr>
          <a:xfrm>
            <a:off x="0" y="76200"/>
            <a:ext cx="3048000" cy="38100"/>
          </a:xfrm>
          <a:prstGeom prst="rect">
            <a:avLst/>
          </a:prstGeom>
          <a:solidFill>
            <a:srgbClr val="A6FF6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03" name="矩形 27"/>
          <p:cNvSpPr/>
          <p:nvPr/>
        </p:nvSpPr>
        <p:spPr>
          <a:xfrm>
            <a:off x="10191750" y="76200"/>
            <a:ext cx="2000250" cy="38100"/>
          </a:xfrm>
          <a:prstGeom prst="rect">
            <a:avLst/>
          </a:prstGeom>
          <a:solidFill>
            <a:srgbClr val="FF4FA3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706" name="矩形 30"/>
          <p:cNvGrpSpPr/>
          <p:nvPr/>
        </p:nvGrpSpPr>
        <p:grpSpPr>
          <a:xfrm>
            <a:off x="647700" y="400050"/>
            <a:ext cx="4953000" cy="266700"/>
            <a:chOff x="0" y="0"/>
            <a:chExt cx="4953000" cy="266700"/>
          </a:xfrm>
        </p:grpSpPr>
        <p:sp>
          <p:nvSpPr>
            <p:cNvPr id="704" name="矩形"/>
            <p:cNvSpPr/>
            <p:nvPr/>
          </p:nvSpPr>
          <p:spPr>
            <a:xfrm>
              <a:off x="0" y="0"/>
              <a:ext cx="4953000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1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705" name="08 / 能力不是一次性交付"/>
            <p:cNvSpPr txBox="1"/>
            <p:nvPr/>
          </p:nvSpPr>
          <p:spPr>
            <a:xfrm>
              <a:off x="0" y="0"/>
              <a:ext cx="4953000" cy="203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1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08 / 能力不是一次性交付</a:t>
              </a:r>
            </a:p>
          </p:txBody>
        </p:sp>
      </p:grpSp>
      <p:grpSp>
        <p:nvGrpSpPr>
          <p:cNvPr id="709" name="矩形 31"/>
          <p:cNvGrpSpPr/>
          <p:nvPr/>
        </p:nvGrpSpPr>
        <p:grpSpPr>
          <a:xfrm>
            <a:off x="628650" y="742950"/>
            <a:ext cx="7810500" cy="609600"/>
            <a:chOff x="0" y="0"/>
            <a:chExt cx="7810500" cy="609600"/>
          </a:xfrm>
        </p:grpSpPr>
        <p:sp>
          <p:nvSpPr>
            <p:cNvPr id="707" name="矩形"/>
            <p:cNvSpPr/>
            <p:nvPr/>
          </p:nvSpPr>
          <p:spPr>
            <a:xfrm>
              <a:off x="0" y="0"/>
              <a:ext cx="7810500" cy="6096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2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708" name="优势二：持续升级的 AI 核心能力"/>
            <p:cNvSpPr txBox="1"/>
            <p:nvPr/>
          </p:nvSpPr>
          <p:spPr>
            <a:xfrm>
              <a:off x="0" y="0"/>
              <a:ext cx="7810500" cy="457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2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  <a:r>
                <a:t>优势二：持续升级的</a:t>
              </a:r>
              <a:r>
                <a:t> </a:t>
              </a:r>
              <a:r>
                <a:t>AI</a:t>
              </a:r>
              <a:r>
                <a:t> </a:t>
              </a:r>
              <a:r>
                <a:t>核心能力</a:t>
              </a:r>
            </a:p>
          </p:txBody>
        </p:sp>
      </p:grpSp>
      <p:sp>
        <p:nvSpPr>
          <p:cNvPr id="710" name="矩形 32"/>
          <p:cNvSpPr/>
          <p:nvPr/>
        </p:nvSpPr>
        <p:spPr>
          <a:xfrm>
            <a:off x="4581524" y="2571750"/>
            <a:ext cx="3039112" cy="1714500"/>
          </a:xfrm>
          <a:prstGeom prst="rect">
            <a:avLst/>
          </a:prstGeom>
          <a:solidFill>
            <a:srgbClr val="101D28"/>
          </a:solidFill>
          <a:ln w="19050">
            <a:solidFill>
              <a:srgbClr val="A6FF6A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713" name="矩形 33"/>
          <p:cNvGrpSpPr/>
          <p:nvPr/>
        </p:nvGrpSpPr>
        <p:grpSpPr>
          <a:xfrm>
            <a:off x="4905374" y="2882900"/>
            <a:ext cx="2286637" cy="704850"/>
            <a:chOff x="0" y="0"/>
            <a:chExt cx="2286635" cy="704850"/>
          </a:xfrm>
        </p:grpSpPr>
        <p:sp>
          <p:nvSpPr>
            <p:cNvPr id="711" name="矩形"/>
            <p:cNvSpPr/>
            <p:nvPr/>
          </p:nvSpPr>
          <p:spPr>
            <a:xfrm>
              <a:off x="-1" y="0"/>
              <a:ext cx="2286637" cy="7048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sz="16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712" name="原子智联AI系统（AI大脑）"/>
            <p:cNvSpPr txBox="1"/>
            <p:nvPr/>
          </p:nvSpPr>
          <p:spPr>
            <a:xfrm>
              <a:off x="-1" y="0"/>
              <a:ext cx="2286637" cy="6604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ctr">
                <a:defRPr sz="22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  <a:r>
                <a:t>原子</a:t>
              </a:r>
              <a:r>
                <a:t>智联</a:t>
              </a:r>
              <a:r>
                <a:t>AI</a:t>
              </a:r>
              <a:r>
                <a:t>系统</a:t>
              </a:r>
              <a:r>
                <a:rPr sz="1600"/>
                <a:t>（</a:t>
              </a:r>
              <a:r>
                <a:rPr sz="1600"/>
                <a:t>AI大脑</a:t>
              </a:r>
              <a:r>
                <a:rPr sz="1600"/>
                <a:t>）</a:t>
              </a:r>
            </a:p>
          </p:txBody>
        </p:sp>
      </p:grpSp>
      <p:grpSp>
        <p:nvGrpSpPr>
          <p:cNvPr id="716" name="矩形 34"/>
          <p:cNvGrpSpPr/>
          <p:nvPr/>
        </p:nvGrpSpPr>
        <p:grpSpPr>
          <a:xfrm>
            <a:off x="5119370" y="3587750"/>
            <a:ext cx="1952626" cy="508000"/>
            <a:chOff x="0" y="0"/>
            <a:chExt cx="1952625" cy="508000"/>
          </a:xfrm>
        </p:grpSpPr>
        <p:sp>
          <p:nvSpPr>
            <p:cNvPr id="714" name="矩形"/>
            <p:cNvSpPr/>
            <p:nvPr/>
          </p:nvSpPr>
          <p:spPr>
            <a:xfrm>
              <a:off x="0" y="0"/>
              <a:ext cx="1952625" cy="4191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sz="1400">
                  <a:solidFill>
                    <a:srgbClr val="A6FF6A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715" name="看得见 / 听得懂…"/>
            <p:cNvSpPr txBox="1"/>
            <p:nvPr/>
          </p:nvSpPr>
          <p:spPr>
            <a:xfrm>
              <a:off x="0" y="0"/>
              <a:ext cx="1952625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ctr">
                <a:defRPr sz="1400">
                  <a:solidFill>
                    <a:srgbClr val="A6FF6A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看得见 / 听得懂  </a:t>
              </a:r>
            </a:p>
            <a:p>
              <a:pPr algn="ctr">
                <a:defRPr sz="1400">
                  <a:solidFill>
                    <a:srgbClr val="A6FF6A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会执行 / 能升级</a:t>
              </a:r>
            </a:p>
          </p:txBody>
        </p:sp>
      </p:grpSp>
      <p:sp>
        <p:nvSpPr>
          <p:cNvPr id="717" name="矩形 35"/>
          <p:cNvSpPr/>
          <p:nvPr/>
        </p:nvSpPr>
        <p:spPr>
          <a:xfrm>
            <a:off x="876300" y="1666875"/>
            <a:ext cx="3190875" cy="1095375"/>
          </a:xfrm>
          <a:prstGeom prst="rect">
            <a:avLst/>
          </a:prstGeom>
          <a:solidFill>
            <a:srgbClr val="101A24"/>
          </a:solidFill>
          <a:ln>
            <a:solidFill>
              <a:srgbClr val="29415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18" name="矩形 36"/>
          <p:cNvSpPr/>
          <p:nvPr/>
        </p:nvSpPr>
        <p:spPr>
          <a:xfrm>
            <a:off x="876300" y="1666875"/>
            <a:ext cx="38100" cy="1095375"/>
          </a:xfrm>
          <a:prstGeom prst="rect">
            <a:avLst/>
          </a:prstGeom>
          <a:solidFill>
            <a:srgbClr val="35D4F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719" name="图片 37" descr="图片 3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47750" y="1857375"/>
            <a:ext cx="304800" cy="3048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22" name="矩形 38"/>
          <p:cNvGrpSpPr/>
          <p:nvPr/>
        </p:nvGrpSpPr>
        <p:grpSpPr>
          <a:xfrm>
            <a:off x="1485900" y="1838325"/>
            <a:ext cx="2371725" cy="317500"/>
            <a:chOff x="0" y="0"/>
            <a:chExt cx="2371725" cy="317500"/>
          </a:xfrm>
        </p:grpSpPr>
        <p:sp>
          <p:nvSpPr>
            <p:cNvPr id="720" name="矩形"/>
            <p:cNvSpPr/>
            <p:nvPr/>
          </p:nvSpPr>
          <p:spPr>
            <a:xfrm>
              <a:off x="0" y="0"/>
              <a:ext cx="2371725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721" name="语音交互闭环"/>
            <p:cNvSpPr txBox="1"/>
            <p:nvPr/>
          </p:nvSpPr>
          <p:spPr>
            <a:xfrm>
              <a:off x="0" y="0"/>
              <a:ext cx="2371725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语音交互闭环</a:t>
              </a:r>
            </a:p>
          </p:txBody>
        </p:sp>
      </p:grpSp>
      <p:grpSp>
        <p:nvGrpSpPr>
          <p:cNvPr id="725" name="矩形 39"/>
          <p:cNvGrpSpPr/>
          <p:nvPr/>
        </p:nvGrpSpPr>
        <p:grpSpPr>
          <a:xfrm>
            <a:off x="1485900" y="2181225"/>
            <a:ext cx="2371725" cy="508000"/>
            <a:chOff x="0" y="0"/>
            <a:chExt cx="2371725" cy="508000"/>
          </a:xfrm>
        </p:grpSpPr>
        <p:sp>
          <p:nvSpPr>
            <p:cNvPr id="723" name="矩形"/>
            <p:cNvSpPr/>
            <p:nvPr/>
          </p:nvSpPr>
          <p:spPr>
            <a:xfrm>
              <a:off x="0" y="0"/>
              <a:ext cx="2371725" cy="466725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724" name="ASR 降噪、TTS 情感音色、多轮对话状态管理"/>
            <p:cNvSpPr txBox="1"/>
            <p:nvPr/>
          </p:nvSpPr>
          <p:spPr>
            <a:xfrm>
              <a:off x="0" y="0"/>
              <a:ext cx="2371725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ASR 降噪、TTS 情感音色、多轮对话状态管理</a:t>
              </a:r>
            </a:p>
          </p:txBody>
        </p:sp>
      </p:grpSp>
      <p:sp>
        <p:nvSpPr>
          <p:cNvPr id="726" name="矩形 40"/>
          <p:cNvSpPr/>
          <p:nvPr/>
        </p:nvSpPr>
        <p:spPr>
          <a:xfrm>
            <a:off x="914400" y="4333875"/>
            <a:ext cx="3171825" cy="1095375"/>
          </a:xfrm>
          <a:prstGeom prst="rect">
            <a:avLst/>
          </a:prstGeom>
          <a:solidFill>
            <a:srgbClr val="101A24"/>
          </a:solidFill>
          <a:ln>
            <a:solidFill>
              <a:srgbClr val="29415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27" name="矩形 41"/>
          <p:cNvSpPr/>
          <p:nvPr/>
        </p:nvSpPr>
        <p:spPr>
          <a:xfrm>
            <a:off x="868680" y="4333875"/>
            <a:ext cx="76201" cy="1095375"/>
          </a:xfrm>
          <a:prstGeom prst="rect">
            <a:avLst/>
          </a:prstGeom>
          <a:solidFill>
            <a:srgbClr val="8B5CF6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728" name="图片 42" descr="图片 4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23950" y="4524375"/>
            <a:ext cx="304800" cy="3048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31" name="矩形 43"/>
          <p:cNvGrpSpPr/>
          <p:nvPr/>
        </p:nvGrpSpPr>
        <p:grpSpPr>
          <a:xfrm>
            <a:off x="1533525" y="4505325"/>
            <a:ext cx="2371725" cy="317500"/>
            <a:chOff x="0" y="0"/>
            <a:chExt cx="2371725" cy="317500"/>
          </a:xfrm>
        </p:grpSpPr>
        <p:sp>
          <p:nvSpPr>
            <p:cNvPr id="729" name="矩形"/>
            <p:cNvSpPr/>
            <p:nvPr/>
          </p:nvSpPr>
          <p:spPr>
            <a:xfrm>
              <a:off x="0" y="0"/>
              <a:ext cx="2371725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730" name="智能决策中枢"/>
            <p:cNvSpPr txBox="1"/>
            <p:nvPr/>
          </p:nvSpPr>
          <p:spPr>
            <a:xfrm>
              <a:off x="0" y="0"/>
              <a:ext cx="2371725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智能决策中枢</a:t>
              </a:r>
            </a:p>
          </p:txBody>
        </p:sp>
      </p:grpSp>
      <p:grpSp>
        <p:nvGrpSpPr>
          <p:cNvPr id="734" name="矩形 44"/>
          <p:cNvGrpSpPr/>
          <p:nvPr/>
        </p:nvGrpSpPr>
        <p:grpSpPr>
          <a:xfrm>
            <a:off x="1533525" y="4848225"/>
            <a:ext cx="2276475" cy="508000"/>
            <a:chOff x="0" y="0"/>
            <a:chExt cx="2276475" cy="508000"/>
          </a:xfrm>
        </p:grpSpPr>
        <p:sp>
          <p:nvSpPr>
            <p:cNvPr id="732" name="矩形"/>
            <p:cNvSpPr/>
            <p:nvPr/>
          </p:nvSpPr>
          <p:spPr>
            <a:xfrm>
              <a:off x="0" y="0"/>
              <a:ext cx="2276475" cy="466725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733" name="整合主流大模型，按不同场景灵活调度"/>
            <p:cNvSpPr txBox="1"/>
            <p:nvPr/>
          </p:nvSpPr>
          <p:spPr>
            <a:xfrm>
              <a:off x="0" y="0"/>
              <a:ext cx="2276475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整合主流大模型，按不同场景灵活调度</a:t>
              </a:r>
            </a:p>
          </p:txBody>
        </p:sp>
      </p:grpSp>
      <p:sp>
        <p:nvSpPr>
          <p:cNvPr id="735" name="矩形 45"/>
          <p:cNvSpPr/>
          <p:nvPr/>
        </p:nvSpPr>
        <p:spPr>
          <a:xfrm>
            <a:off x="8008619" y="1666875"/>
            <a:ext cx="3190876" cy="1095375"/>
          </a:xfrm>
          <a:prstGeom prst="rect">
            <a:avLst/>
          </a:prstGeom>
          <a:solidFill>
            <a:srgbClr val="101A24"/>
          </a:solidFill>
          <a:ln>
            <a:solidFill>
              <a:srgbClr val="29415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36" name="矩形 46"/>
          <p:cNvSpPr/>
          <p:nvPr/>
        </p:nvSpPr>
        <p:spPr>
          <a:xfrm>
            <a:off x="8008619" y="1666875"/>
            <a:ext cx="38101" cy="1095375"/>
          </a:xfrm>
          <a:prstGeom prst="rect">
            <a:avLst/>
          </a:prstGeom>
          <a:solidFill>
            <a:srgbClr val="A6FF6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737" name="图片 47" descr="图片 4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180069" y="1857375"/>
            <a:ext cx="304801" cy="3048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40" name="矩形 48"/>
          <p:cNvGrpSpPr/>
          <p:nvPr/>
        </p:nvGrpSpPr>
        <p:grpSpPr>
          <a:xfrm>
            <a:off x="8618219" y="1838325"/>
            <a:ext cx="2371726" cy="317500"/>
            <a:chOff x="0" y="0"/>
            <a:chExt cx="2371725" cy="317500"/>
          </a:xfrm>
        </p:grpSpPr>
        <p:sp>
          <p:nvSpPr>
            <p:cNvPr id="738" name="矩形"/>
            <p:cNvSpPr/>
            <p:nvPr/>
          </p:nvSpPr>
          <p:spPr>
            <a:xfrm>
              <a:off x="0" y="0"/>
              <a:ext cx="2371725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739" name="1000+ 指令包"/>
            <p:cNvSpPr txBox="1"/>
            <p:nvPr/>
          </p:nvSpPr>
          <p:spPr>
            <a:xfrm>
              <a:off x="0" y="0"/>
              <a:ext cx="2371725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1000+ 指令包</a:t>
              </a:r>
            </a:p>
          </p:txBody>
        </p:sp>
      </p:grpSp>
      <p:grpSp>
        <p:nvGrpSpPr>
          <p:cNvPr id="743" name="矩形 49"/>
          <p:cNvGrpSpPr/>
          <p:nvPr/>
        </p:nvGrpSpPr>
        <p:grpSpPr>
          <a:xfrm>
            <a:off x="8618219" y="2181225"/>
            <a:ext cx="2371726" cy="508000"/>
            <a:chOff x="0" y="0"/>
            <a:chExt cx="2371725" cy="508000"/>
          </a:xfrm>
        </p:grpSpPr>
        <p:sp>
          <p:nvSpPr>
            <p:cNvPr id="741" name="矩形"/>
            <p:cNvSpPr/>
            <p:nvPr/>
          </p:nvSpPr>
          <p:spPr>
            <a:xfrm>
              <a:off x="0" y="0"/>
              <a:ext cx="2371725" cy="466725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742" name="灯光、温度、开关、播放、提醒等常见动作可调用"/>
            <p:cNvSpPr txBox="1"/>
            <p:nvPr/>
          </p:nvSpPr>
          <p:spPr>
            <a:xfrm>
              <a:off x="0" y="0"/>
              <a:ext cx="2371725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灯光、温度、开关、播放、提醒等常见动作可调用</a:t>
              </a:r>
            </a:p>
          </p:txBody>
        </p:sp>
      </p:grpSp>
      <p:sp>
        <p:nvSpPr>
          <p:cNvPr id="744" name="矩形 50"/>
          <p:cNvSpPr/>
          <p:nvPr/>
        </p:nvSpPr>
        <p:spPr>
          <a:xfrm>
            <a:off x="8008619" y="4333875"/>
            <a:ext cx="3190876" cy="1095375"/>
          </a:xfrm>
          <a:prstGeom prst="rect">
            <a:avLst/>
          </a:prstGeom>
          <a:solidFill>
            <a:srgbClr val="101A24"/>
          </a:solidFill>
          <a:ln>
            <a:solidFill>
              <a:srgbClr val="29415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45" name="矩形 51"/>
          <p:cNvSpPr/>
          <p:nvPr/>
        </p:nvSpPr>
        <p:spPr>
          <a:xfrm>
            <a:off x="8008619" y="4333875"/>
            <a:ext cx="38101" cy="1095375"/>
          </a:xfrm>
          <a:prstGeom prst="rect">
            <a:avLst/>
          </a:prstGeom>
          <a:solidFill>
            <a:srgbClr val="FF4FA3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746" name="图片 52" descr="图片 5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180069" y="4524375"/>
            <a:ext cx="304801" cy="3048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49" name="矩形 53"/>
          <p:cNvGrpSpPr/>
          <p:nvPr/>
        </p:nvGrpSpPr>
        <p:grpSpPr>
          <a:xfrm>
            <a:off x="8618219" y="4505325"/>
            <a:ext cx="2371726" cy="317500"/>
            <a:chOff x="0" y="0"/>
            <a:chExt cx="2371725" cy="317500"/>
          </a:xfrm>
        </p:grpSpPr>
        <p:sp>
          <p:nvSpPr>
            <p:cNvPr id="747" name="矩形"/>
            <p:cNvSpPr/>
            <p:nvPr/>
          </p:nvSpPr>
          <p:spPr>
            <a:xfrm>
              <a:off x="0" y="0"/>
              <a:ext cx="2371725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748" name="智能体与记忆"/>
            <p:cNvSpPr txBox="1"/>
            <p:nvPr/>
          </p:nvSpPr>
          <p:spPr>
            <a:xfrm>
              <a:off x="0" y="0"/>
              <a:ext cx="2371725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智能体与记忆</a:t>
              </a:r>
            </a:p>
          </p:txBody>
        </p:sp>
      </p:grpSp>
      <p:grpSp>
        <p:nvGrpSpPr>
          <p:cNvPr id="752" name="矩形 54"/>
          <p:cNvGrpSpPr/>
          <p:nvPr/>
        </p:nvGrpSpPr>
        <p:grpSpPr>
          <a:xfrm>
            <a:off x="8618219" y="4848225"/>
            <a:ext cx="2371726" cy="508000"/>
            <a:chOff x="0" y="0"/>
            <a:chExt cx="2371725" cy="508000"/>
          </a:xfrm>
        </p:grpSpPr>
        <p:sp>
          <p:nvSpPr>
            <p:cNvPr id="750" name="矩形"/>
            <p:cNvSpPr/>
            <p:nvPr/>
          </p:nvSpPr>
          <p:spPr>
            <a:xfrm>
              <a:off x="0" y="0"/>
              <a:ext cx="2371725" cy="466725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751" name="记住用户习惯，主动规划任务，通过 MCP 扩展服务"/>
            <p:cNvSpPr txBox="1"/>
            <p:nvPr/>
          </p:nvSpPr>
          <p:spPr>
            <a:xfrm>
              <a:off x="0" y="0"/>
              <a:ext cx="2371725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记住用户习惯，主动规划任务，通过 MCP 扩展服务</a:t>
              </a:r>
            </a:p>
          </p:txBody>
        </p:sp>
      </p:grpSp>
      <p:grpSp>
        <p:nvGrpSpPr>
          <p:cNvPr id="755" name="矩形 63"/>
          <p:cNvGrpSpPr/>
          <p:nvPr/>
        </p:nvGrpSpPr>
        <p:grpSpPr>
          <a:xfrm>
            <a:off x="628650" y="6477000"/>
            <a:ext cx="4381500" cy="190500"/>
            <a:chOff x="0" y="0"/>
            <a:chExt cx="4381500" cy="190500"/>
          </a:xfrm>
        </p:grpSpPr>
        <p:sp>
          <p:nvSpPr>
            <p:cNvPr id="753" name="矩形"/>
            <p:cNvSpPr/>
            <p:nvPr/>
          </p:nvSpPr>
          <p:spPr>
            <a:xfrm>
              <a:off x="0" y="0"/>
              <a:ext cx="438150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754" name="语音 / 大模型 / 智能体 / MCP / 视觉多模态"/>
            <p:cNvSpPr txBox="1"/>
            <p:nvPr/>
          </p:nvSpPr>
          <p:spPr>
            <a:xfrm>
              <a:off x="0" y="0"/>
              <a:ext cx="4381500" cy="127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lvl1pPr>
            </a:lstStyle>
            <a:p>
              <a:pPr/>
              <a:r>
                <a:t>语音 / 大模型 / 智能体 / MCP / 视觉多模态</a:t>
              </a:r>
            </a:p>
          </p:txBody>
        </p:sp>
      </p:grpSp>
      <p:grpSp>
        <p:nvGrpSpPr>
          <p:cNvPr id="758" name="矩形 64"/>
          <p:cNvGrpSpPr/>
          <p:nvPr/>
        </p:nvGrpSpPr>
        <p:grpSpPr>
          <a:xfrm>
            <a:off x="11239500" y="6477000"/>
            <a:ext cx="400050" cy="190500"/>
            <a:chOff x="0" y="0"/>
            <a:chExt cx="400050" cy="190500"/>
          </a:xfrm>
        </p:grpSpPr>
        <p:sp>
          <p:nvSpPr>
            <p:cNvPr id="756" name="矩形"/>
            <p:cNvSpPr/>
            <p:nvPr/>
          </p:nvSpPr>
          <p:spPr>
            <a:xfrm>
              <a:off x="0" y="0"/>
              <a:ext cx="40005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757" name="10"/>
            <p:cNvSpPr txBox="1"/>
            <p:nvPr/>
          </p:nvSpPr>
          <p:spPr>
            <a:xfrm>
              <a:off x="0" y="0"/>
              <a:ext cx="400050" cy="139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lvl1pPr>
            </a:lstStyle>
            <a:p>
              <a:pPr/>
              <a:r>
                <a:t>10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0A0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61" name="矩形 2"/>
          <p:cNvSpPr/>
          <p:nvPr/>
        </p:nvSpPr>
        <p:spPr>
          <a:xfrm>
            <a:off x="760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62" name="矩形 3"/>
          <p:cNvSpPr/>
          <p:nvPr/>
        </p:nvSpPr>
        <p:spPr>
          <a:xfrm>
            <a:off x="1522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63" name="矩形 4"/>
          <p:cNvSpPr/>
          <p:nvPr/>
        </p:nvSpPr>
        <p:spPr>
          <a:xfrm>
            <a:off x="2284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64" name="矩形 5"/>
          <p:cNvSpPr/>
          <p:nvPr/>
        </p:nvSpPr>
        <p:spPr>
          <a:xfrm>
            <a:off x="3046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65" name="矩形 6"/>
          <p:cNvSpPr/>
          <p:nvPr/>
        </p:nvSpPr>
        <p:spPr>
          <a:xfrm>
            <a:off x="3808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66" name="矩形 7"/>
          <p:cNvSpPr/>
          <p:nvPr/>
        </p:nvSpPr>
        <p:spPr>
          <a:xfrm>
            <a:off x="4570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67" name="矩形 8"/>
          <p:cNvSpPr/>
          <p:nvPr/>
        </p:nvSpPr>
        <p:spPr>
          <a:xfrm>
            <a:off x="5332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68" name="矩形 9"/>
          <p:cNvSpPr/>
          <p:nvPr/>
        </p:nvSpPr>
        <p:spPr>
          <a:xfrm>
            <a:off x="6094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69" name="矩形 10"/>
          <p:cNvSpPr/>
          <p:nvPr/>
        </p:nvSpPr>
        <p:spPr>
          <a:xfrm>
            <a:off x="6856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70" name="矩形 11"/>
          <p:cNvSpPr/>
          <p:nvPr/>
        </p:nvSpPr>
        <p:spPr>
          <a:xfrm>
            <a:off x="7618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71" name="矩形 12"/>
          <p:cNvSpPr/>
          <p:nvPr/>
        </p:nvSpPr>
        <p:spPr>
          <a:xfrm>
            <a:off x="8380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72" name="矩形 13"/>
          <p:cNvSpPr/>
          <p:nvPr/>
        </p:nvSpPr>
        <p:spPr>
          <a:xfrm>
            <a:off x="9142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73" name="矩形 14"/>
          <p:cNvSpPr/>
          <p:nvPr/>
        </p:nvSpPr>
        <p:spPr>
          <a:xfrm>
            <a:off x="9904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74" name="矩形 15"/>
          <p:cNvSpPr/>
          <p:nvPr/>
        </p:nvSpPr>
        <p:spPr>
          <a:xfrm>
            <a:off x="10666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75" name="矩形 16"/>
          <p:cNvSpPr/>
          <p:nvPr/>
        </p:nvSpPr>
        <p:spPr>
          <a:xfrm>
            <a:off x="11428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76" name="矩形 17"/>
          <p:cNvSpPr/>
          <p:nvPr/>
        </p:nvSpPr>
        <p:spPr>
          <a:xfrm>
            <a:off x="0" y="760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77" name="矩形 18"/>
          <p:cNvSpPr/>
          <p:nvPr/>
        </p:nvSpPr>
        <p:spPr>
          <a:xfrm>
            <a:off x="0" y="1522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78" name="矩形 19"/>
          <p:cNvSpPr/>
          <p:nvPr/>
        </p:nvSpPr>
        <p:spPr>
          <a:xfrm>
            <a:off x="0" y="2284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79" name="矩形 20"/>
          <p:cNvSpPr/>
          <p:nvPr/>
        </p:nvSpPr>
        <p:spPr>
          <a:xfrm>
            <a:off x="0" y="3046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80" name="矩形 21"/>
          <p:cNvSpPr/>
          <p:nvPr/>
        </p:nvSpPr>
        <p:spPr>
          <a:xfrm>
            <a:off x="0" y="3808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81" name="矩形 22"/>
          <p:cNvSpPr/>
          <p:nvPr/>
        </p:nvSpPr>
        <p:spPr>
          <a:xfrm>
            <a:off x="0" y="4570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82" name="矩形 23"/>
          <p:cNvSpPr/>
          <p:nvPr/>
        </p:nvSpPr>
        <p:spPr>
          <a:xfrm>
            <a:off x="0" y="5332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83" name="矩形 24"/>
          <p:cNvSpPr/>
          <p:nvPr/>
        </p:nvSpPr>
        <p:spPr>
          <a:xfrm>
            <a:off x="0" y="6094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84" name="矩形 25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35D4F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85" name="矩形 26"/>
          <p:cNvSpPr/>
          <p:nvPr/>
        </p:nvSpPr>
        <p:spPr>
          <a:xfrm>
            <a:off x="0" y="76200"/>
            <a:ext cx="3048000" cy="38100"/>
          </a:xfrm>
          <a:prstGeom prst="rect">
            <a:avLst/>
          </a:prstGeom>
          <a:solidFill>
            <a:srgbClr val="A6FF6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86" name="矩形 27"/>
          <p:cNvSpPr/>
          <p:nvPr/>
        </p:nvSpPr>
        <p:spPr>
          <a:xfrm>
            <a:off x="10191750" y="76200"/>
            <a:ext cx="2000250" cy="38100"/>
          </a:xfrm>
          <a:prstGeom prst="rect">
            <a:avLst/>
          </a:prstGeom>
          <a:solidFill>
            <a:srgbClr val="FF4FA3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789" name="矩形 30"/>
          <p:cNvGrpSpPr/>
          <p:nvPr/>
        </p:nvGrpSpPr>
        <p:grpSpPr>
          <a:xfrm>
            <a:off x="647700" y="400050"/>
            <a:ext cx="4953000" cy="266700"/>
            <a:chOff x="0" y="0"/>
            <a:chExt cx="4953000" cy="266700"/>
          </a:xfrm>
        </p:grpSpPr>
        <p:sp>
          <p:nvSpPr>
            <p:cNvPr id="787" name="矩形"/>
            <p:cNvSpPr/>
            <p:nvPr/>
          </p:nvSpPr>
          <p:spPr>
            <a:xfrm>
              <a:off x="0" y="0"/>
              <a:ext cx="4953000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1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788" name="09 / 全链路交付"/>
            <p:cNvSpPr txBox="1"/>
            <p:nvPr/>
          </p:nvSpPr>
          <p:spPr>
            <a:xfrm>
              <a:off x="0" y="0"/>
              <a:ext cx="4953000" cy="203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1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09 / 全链路交付</a:t>
              </a:r>
            </a:p>
          </p:txBody>
        </p:sp>
      </p:grpSp>
      <p:grpSp>
        <p:nvGrpSpPr>
          <p:cNvPr id="792" name="矩形 31"/>
          <p:cNvGrpSpPr/>
          <p:nvPr/>
        </p:nvGrpSpPr>
        <p:grpSpPr>
          <a:xfrm>
            <a:off x="628650" y="742950"/>
            <a:ext cx="7239000" cy="609600"/>
            <a:chOff x="0" y="0"/>
            <a:chExt cx="7239000" cy="609600"/>
          </a:xfrm>
        </p:grpSpPr>
        <p:sp>
          <p:nvSpPr>
            <p:cNvPr id="790" name="矩形"/>
            <p:cNvSpPr/>
            <p:nvPr/>
          </p:nvSpPr>
          <p:spPr>
            <a:xfrm>
              <a:off x="0" y="0"/>
              <a:ext cx="7239000" cy="6096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2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791" name="优势三：懂模型，也懂硬件落地"/>
            <p:cNvSpPr txBox="1"/>
            <p:nvPr/>
          </p:nvSpPr>
          <p:spPr>
            <a:xfrm>
              <a:off x="0" y="0"/>
              <a:ext cx="7239000" cy="457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2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优势三：懂模型，也懂硬件落地</a:t>
              </a:r>
            </a:p>
          </p:txBody>
        </p:sp>
      </p:grpSp>
      <p:pic>
        <p:nvPicPr>
          <p:cNvPr id="793" name="图片 32" descr="图片 3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04900" y="1695450"/>
            <a:ext cx="514350" cy="514350"/>
          </a:xfrm>
          <a:prstGeom prst="rect">
            <a:avLst/>
          </a:prstGeom>
          <a:ln w="12700">
            <a:miter lim="400000"/>
          </a:ln>
        </p:spPr>
      </p:pic>
      <p:sp>
        <p:nvSpPr>
          <p:cNvPr id="794" name="矩形 33"/>
          <p:cNvSpPr/>
          <p:nvPr/>
        </p:nvSpPr>
        <p:spPr>
          <a:xfrm>
            <a:off x="590550" y="2476500"/>
            <a:ext cx="1695450" cy="1428750"/>
          </a:xfrm>
          <a:prstGeom prst="rect">
            <a:avLst/>
          </a:prstGeom>
          <a:solidFill>
            <a:srgbClr val="0E1721"/>
          </a:solidFill>
          <a:ln>
            <a:solidFill>
              <a:srgbClr val="35D4FF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797" name="矩形 34"/>
          <p:cNvGrpSpPr/>
          <p:nvPr/>
        </p:nvGrpSpPr>
        <p:grpSpPr>
          <a:xfrm>
            <a:off x="704850" y="2590800"/>
            <a:ext cx="1466850" cy="317500"/>
            <a:chOff x="0" y="0"/>
            <a:chExt cx="1466850" cy="317500"/>
          </a:xfrm>
        </p:grpSpPr>
        <p:sp>
          <p:nvSpPr>
            <p:cNvPr id="795" name="矩形"/>
            <p:cNvSpPr/>
            <p:nvPr/>
          </p:nvSpPr>
          <p:spPr>
            <a:xfrm>
              <a:off x="0" y="0"/>
              <a:ext cx="1466850" cy="238125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796" name="硬件采集"/>
            <p:cNvSpPr txBox="1"/>
            <p:nvPr/>
          </p:nvSpPr>
          <p:spPr>
            <a:xfrm>
              <a:off x="0" y="0"/>
              <a:ext cx="146685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硬件采集</a:t>
              </a:r>
            </a:p>
          </p:txBody>
        </p:sp>
      </p:grpSp>
      <p:grpSp>
        <p:nvGrpSpPr>
          <p:cNvPr id="800" name="矩形 35"/>
          <p:cNvGrpSpPr/>
          <p:nvPr/>
        </p:nvGrpSpPr>
        <p:grpSpPr>
          <a:xfrm>
            <a:off x="704850" y="2967989"/>
            <a:ext cx="1466850" cy="876301"/>
            <a:chOff x="0" y="0"/>
            <a:chExt cx="1466850" cy="876300"/>
          </a:xfrm>
        </p:grpSpPr>
        <p:sp>
          <p:nvSpPr>
            <p:cNvPr id="798" name="矩形"/>
            <p:cNvSpPr/>
            <p:nvPr/>
          </p:nvSpPr>
          <p:spPr>
            <a:xfrm>
              <a:off x="0" y="0"/>
              <a:ext cx="1466850" cy="8763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799" name="麦克风…"/>
            <p:cNvSpPr txBox="1"/>
            <p:nvPr/>
          </p:nvSpPr>
          <p:spPr>
            <a:xfrm>
              <a:off x="0" y="0"/>
              <a:ext cx="1466850" cy="762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ctr"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麦克风</a:t>
              </a:r>
            </a:p>
            <a:p>
              <a:pPr algn="ctr"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摄像头</a:t>
              </a:r>
            </a:p>
            <a:p>
              <a:pPr algn="ctr"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传感器</a:t>
              </a:r>
            </a:p>
          </p:txBody>
        </p:sp>
      </p:grpSp>
      <p:sp>
        <p:nvSpPr>
          <p:cNvPr id="801" name="矩形 36"/>
          <p:cNvSpPr/>
          <p:nvPr/>
        </p:nvSpPr>
        <p:spPr>
          <a:xfrm>
            <a:off x="2286000" y="3190875"/>
            <a:ext cx="571500" cy="190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02" name="矩形 37"/>
          <p:cNvSpPr/>
          <p:nvPr/>
        </p:nvSpPr>
        <p:spPr>
          <a:xfrm>
            <a:off x="2781300" y="3143250"/>
            <a:ext cx="95250" cy="952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803" name="图片 38" descr="图片 3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371850" y="1695450"/>
            <a:ext cx="514350" cy="514350"/>
          </a:xfrm>
          <a:prstGeom prst="rect">
            <a:avLst/>
          </a:prstGeom>
          <a:ln w="12700">
            <a:miter lim="400000"/>
          </a:ln>
        </p:spPr>
      </p:pic>
      <p:sp>
        <p:nvSpPr>
          <p:cNvPr id="804" name="矩形 39"/>
          <p:cNvSpPr/>
          <p:nvPr/>
        </p:nvSpPr>
        <p:spPr>
          <a:xfrm>
            <a:off x="2857500" y="2476500"/>
            <a:ext cx="1695450" cy="1428750"/>
          </a:xfrm>
          <a:prstGeom prst="rect">
            <a:avLst/>
          </a:prstGeom>
          <a:solidFill>
            <a:srgbClr val="0E1721"/>
          </a:solidFill>
          <a:ln>
            <a:solidFill>
              <a:srgbClr val="A6FF6A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807" name="矩形 40"/>
          <p:cNvGrpSpPr/>
          <p:nvPr/>
        </p:nvGrpSpPr>
        <p:grpSpPr>
          <a:xfrm>
            <a:off x="2971800" y="2590800"/>
            <a:ext cx="1466850" cy="317500"/>
            <a:chOff x="0" y="0"/>
            <a:chExt cx="1466850" cy="317500"/>
          </a:xfrm>
        </p:grpSpPr>
        <p:sp>
          <p:nvSpPr>
            <p:cNvPr id="805" name="矩形"/>
            <p:cNvSpPr/>
            <p:nvPr/>
          </p:nvSpPr>
          <p:spPr>
            <a:xfrm>
              <a:off x="0" y="0"/>
              <a:ext cx="1466850" cy="238125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806" name="固件接口"/>
            <p:cNvSpPr txBox="1"/>
            <p:nvPr/>
          </p:nvSpPr>
          <p:spPr>
            <a:xfrm>
              <a:off x="0" y="0"/>
              <a:ext cx="146685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固件接口</a:t>
              </a:r>
            </a:p>
          </p:txBody>
        </p:sp>
      </p:grpSp>
      <p:grpSp>
        <p:nvGrpSpPr>
          <p:cNvPr id="810" name="矩形 41"/>
          <p:cNvGrpSpPr/>
          <p:nvPr/>
        </p:nvGrpSpPr>
        <p:grpSpPr>
          <a:xfrm>
            <a:off x="2971800" y="2967989"/>
            <a:ext cx="1466850" cy="876301"/>
            <a:chOff x="0" y="0"/>
            <a:chExt cx="1466850" cy="876300"/>
          </a:xfrm>
        </p:grpSpPr>
        <p:sp>
          <p:nvSpPr>
            <p:cNvPr id="808" name="矩形"/>
            <p:cNvSpPr/>
            <p:nvPr/>
          </p:nvSpPr>
          <p:spPr>
            <a:xfrm>
              <a:off x="0" y="0"/>
              <a:ext cx="1466850" cy="8763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809" name="设备控制…"/>
            <p:cNvSpPr txBox="1"/>
            <p:nvPr/>
          </p:nvSpPr>
          <p:spPr>
            <a:xfrm>
              <a:off x="0" y="0"/>
              <a:ext cx="1466850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ctr"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设备控制</a:t>
              </a:r>
            </a:p>
            <a:p>
              <a:pPr algn="ctr"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状态回传</a:t>
              </a:r>
            </a:p>
          </p:txBody>
        </p:sp>
      </p:grpSp>
      <p:sp>
        <p:nvSpPr>
          <p:cNvPr id="811" name="矩形 42"/>
          <p:cNvSpPr/>
          <p:nvPr/>
        </p:nvSpPr>
        <p:spPr>
          <a:xfrm>
            <a:off x="4552950" y="3190875"/>
            <a:ext cx="571500" cy="190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12" name="矩形 43"/>
          <p:cNvSpPr/>
          <p:nvPr/>
        </p:nvSpPr>
        <p:spPr>
          <a:xfrm>
            <a:off x="5048250" y="3143250"/>
            <a:ext cx="95250" cy="952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813" name="图片 44" descr="图片 4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638800" y="1695450"/>
            <a:ext cx="514350" cy="514350"/>
          </a:xfrm>
          <a:prstGeom prst="rect">
            <a:avLst/>
          </a:prstGeom>
          <a:ln w="12700">
            <a:miter lim="400000"/>
          </a:ln>
        </p:spPr>
      </p:pic>
      <p:sp>
        <p:nvSpPr>
          <p:cNvPr id="814" name="矩形 45"/>
          <p:cNvSpPr/>
          <p:nvPr/>
        </p:nvSpPr>
        <p:spPr>
          <a:xfrm>
            <a:off x="5124450" y="2476500"/>
            <a:ext cx="1695450" cy="1428750"/>
          </a:xfrm>
          <a:prstGeom prst="rect">
            <a:avLst/>
          </a:prstGeom>
          <a:solidFill>
            <a:srgbClr val="0E1721"/>
          </a:solidFill>
          <a:ln>
            <a:solidFill>
              <a:srgbClr val="8B5CF6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817" name="矩形 46"/>
          <p:cNvGrpSpPr/>
          <p:nvPr/>
        </p:nvGrpSpPr>
        <p:grpSpPr>
          <a:xfrm>
            <a:off x="5238750" y="2590800"/>
            <a:ext cx="1466850" cy="317500"/>
            <a:chOff x="0" y="0"/>
            <a:chExt cx="1466850" cy="317500"/>
          </a:xfrm>
        </p:grpSpPr>
        <p:sp>
          <p:nvSpPr>
            <p:cNvPr id="815" name="矩形"/>
            <p:cNvSpPr/>
            <p:nvPr/>
          </p:nvSpPr>
          <p:spPr>
            <a:xfrm>
              <a:off x="0" y="0"/>
              <a:ext cx="1466850" cy="238125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816" name="云端 AI"/>
            <p:cNvSpPr txBox="1"/>
            <p:nvPr/>
          </p:nvSpPr>
          <p:spPr>
            <a:xfrm>
              <a:off x="0" y="0"/>
              <a:ext cx="146685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云端 AI</a:t>
              </a:r>
            </a:p>
          </p:txBody>
        </p:sp>
      </p:grpSp>
      <p:grpSp>
        <p:nvGrpSpPr>
          <p:cNvPr id="820" name="矩形 47"/>
          <p:cNvGrpSpPr/>
          <p:nvPr/>
        </p:nvGrpSpPr>
        <p:grpSpPr>
          <a:xfrm>
            <a:off x="5238750" y="2967989"/>
            <a:ext cx="1466850" cy="876301"/>
            <a:chOff x="0" y="0"/>
            <a:chExt cx="1466850" cy="876300"/>
          </a:xfrm>
        </p:grpSpPr>
        <p:sp>
          <p:nvSpPr>
            <p:cNvPr id="818" name="矩形"/>
            <p:cNvSpPr/>
            <p:nvPr/>
          </p:nvSpPr>
          <p:spPr>
            <a:xfrm>
              <a:off x="0" y="0"/>
              <a:ext cx="1466850" cy="8763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819" name="ASR / LLM…"/>
            <p:cNvSpPr txBox="1"/>
            <p:nvPr/>
          </p:nvSpPr>
          <p:spPr>
            <a:xfrm>
              <a:off x="0" y="0"/>
              <a:ext cx="1466850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ctr"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ASR / LLM</a:t>
              </a:r>
            </a:p>
            <a:p>
              <a:pPr algn="ctr"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视觉 / TTS</a:t>
              </a:r>
            </a:p>
          </p:txBody>
        </p:sp>
      </p:grpSp>
      <p:sp>
        <p:nvSpPr>
          <p:cNvPr id="821" name="矩形 48"/>
          <p:cNvSpPr/>
          <p:nvPr/>
        </p:nvSpPr>
        <p:spPr>
          <a:xfrm>
            <a:off x="6819900" y="3190875"/>
            <a:ext cx="571500" cy="190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22" name="矩形 49"/>
          <p:cNvSpPr/>
          <p:nvPr/>
        </p:nvSpPr>
        <p:spPr>
          <a:xfrm>
            <a:off x="7315200" y="3143250"/>
            <a:ext cx="95250" cy="952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823" name="图片 50" descr="图片 5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905750" y="1695450"/>
            <a:ext cx="514350" cy="514350"/>
          </a:xfrm>
          <a:prstGeom prst="rect">
            <a:avLst/>
          </a:prstGeom>
          <a:ln w="12700">
            <a:miter lim="400000"/>
          </a:ln>
        </p:spPr>
      </p:pic>
      <p:sp>
        <p:nvSpPr>
          <p:cNvPr id="824" name="矩形 51"/>
          <p:cNvSpPr/>
          <p:nvPr/>
        </p:nvSpPr>
        <p:spPr>
          <a:xfrm>
            <a:off x="7391400" y="2476500"/>
            <a:ext cx="1695450" cy="1428750"/>
          </a:xfrm>
          <a:prstGeom prst="rect">
            <a:avLst/>
          </a:prstGeom>
          <a:solidFill>
            <a:srgbClr val="0E1721"/>
          </a:solidFill>
          <a:ln>
            <a:solidFill>
              <a:srgbClr val="FFB454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827" name="矩形 52"/>
          <p:cNvGrpSpPr/>
          <p:nvPr/>
        </p:nvGrpSpPr>
        <p:grpSpPr>
          <a:xfrm>
            <a:off x="7505700" y="2590800"/>
            <a:ext cx="1466850" cy="317500"/>
            <a:chOff x="0" y="0"/>
            <a:chExt cx="1466850" cy="317500"/>
          </a:xfrm>
        </p:grpSpPr>
        <p:sp>
          <p:nvSpPr>
            <p:cNvPr id="825" name="矩形"/>
            <p:cNvSpPr/>
            <p:nvPr/>
          </p:nvSpPr>
          <p:spPr>
            <a:xfrm>
              <a:off x="0" y="0"/>
              <a:ext cx="1466850" cy="238125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826" name="后台系统"/>
            <p:cNvSpPr txBox="1"/>
            <p:nvPr/>
          </p:nvSpPr>
          <p:spPr>
            <a:xfrm>
              <a:off x="0" y="0"/>
              <a:ext cx="146685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后台系统</a:t>
              </a:r>
            </a:p>
          </p:txBody>
        </p:sp>
      </p:grpSp>
      <p:grpSp>
        <p:nvGrpSpPr>
          <p:cNvPr id="830" name="矩形 53"/>
          <p:cNvGrpSpPr/>
          <p:nvPr/>
        </p:nvGrpSpPr>
        <p:grpSpPr>
          <a:xfrm>
            <a:off x="7505700" y="2967989"/>
            <a:ext cx="1466850" cy="876301"/>
            <a:chOff x="0" y="0"/>
            <a:chExt cx="1466850" cy="876300"/>
          </a:xfrm>
        </p:grpSpPr>
        <p:sp>
          <p:nvSpPr>
            <p:cNvPr id="828" name="矩形"/>
            <p:cNvSpPr/>
            <p:nvPr/>
          </p:nvSpPr>
          <p:spPr>
            <a:xfrm>
              <a:off x="0" y="0"/>
              <a:ext cx="1466850" cy="8763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829" name="内容管理…"/>
            <p:cNvSpPr txBox="1"/>
            <p:nvPr/>
          </p:nvSpPr>
          <p:spPr>
            <a:xfrm>
              <a:off x="0" y="0"/>
              <a:ext cx="1466850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ctr"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内容管理</a:t>
              </a:r>
            </a:p>
            <a:p>
              <a:pPr algn="ctr"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设备管理</a:t>
              </a:r>
            </a:p>
          </p:txBody>
        </p:sp>
      </p:grpSp>
      <p:sp>
        <p:nvSpPr>
          <p:cNvPr id="831" name="矩形 54"/>
          <p:cNvSpPr/>
          <p:nvPr/>
        </p:nvSpPr>
        <p:spPr>
          <a:xfrm>
            <a:off x="9086850" y="3190875"/>
            <a:ext cx="571500" cy="190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32" name="矩形 55"/>
          <p:cNvSpPr/>
          <p:nvPr/>
        </p:nvSpPr>
        <p:spPr>
          <a:xfrm>
            <a:off x="9582150" y="3143250"/>
            <a:ext cx="95250" cy="952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833" name="图片 56" descr="图片 5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172700" y="1695450"/>
            <a:ext cx="514350" cy="514350"/>
          </a:xfrm>
          <a:prstGeom prst="rect">
            <a:avLst/>
          </a:prstGeom>
          <a:ln w="12700">
            <a:miter lim="400000"/>
          </a:ln>
        </p:spPr>
      </p:pic>
      <p:sp>
        <p:nvSpPr>
          <p:cNvPr id="834" name="矩形 57"/>
          <p:cNvSpPr/>
          <p:nvPr/>
        </p:nvSpPr>
        <p:spPr>
          <a:xfrm>
            <a:off x="9658350" y="2476500"/>
            <a:ext cx="1695450" cy="1428750"/>
          </a:xfrm>
          <a:prstGeom prst="rect">
            <a:avLst/>
          </a:prstGeom>
          <a:solidFill>
            <a:srgbClr val="0E1721"/>
          </a:solidFill>
          <a:ln>
            <a:solidFill>
              <a:srgbClr val="FF4FA3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837" name="矩形 58"/>
          <p:cNvGrpSpPr/>
          <p:nvPr/>
        </p:nvGrpSpPr>
        <p:grpSpPr>
          <a:xfrm>
            <a:off x="9772650" y="2590800"/>
            <a:ext cx="1466850" cy="317500"/>
            <a:chOff x="0" y="0"/>
            <a:chExt cx="1466850" cy="317500"/>
          </a:xfrm>
        </p:grpSpPr>
        <p:sp>
          <p:nvSpPr>
            <p:cNvPr id="835" name="矩形"/>
            <p:cNvSpPr/>
            <p:nvPr/>
          </p:nvSpPr>
          <p:spPr>
            <a:xfrm>
              <a:off x="0" y="0"/>
              <a:ext cx="1466850" cy="238125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836" name="用户触达"/>
            <p:cNvSpPr txBox="1"/>
            <p:nvPr/>
          </p:nvSpPr>
          <p:spPr>
            <a:xfrm>
              <a:off x="0" y="0"/>
              <a:ext cx="146685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用户触达</a:t>
              </a:r>
            </a:p>
          </p:txBody>
        </p:sp>
      </p:grpSp>
      <p:grpSp>
        <p:nvGrpSpPr>
          <p:cNvPr id="840" name="矩形 59"/>
          <p:cNvGrpSpPr/>
          <p:nvPr/>
        </p:nvGrpSpPr>
        <p:grpSpPr>
          <a:xfrm>
            <a:off x="9772650" y="2967989"/>
            <a:ext cx="1466850" cy="876301"/>
            <a:chOff x="0" y="0"/>
            <a:chExt cx="1466850" cy="876300"/>
          </a:xfrm>
        </p:grpSpPr>
        <p:sp>
          <p:nvSpPr>
            <p:cNvPr id="838" name="矩形"/>
            <p:cNvSpPr/>
            <p:nvPr/>
          </p:nvSpPr>
          <p:spPr>
            <a:xfrm>
              <a:off x="0" y="0"/>
              <a:ext cx="1466850" cy="8763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839" name="小程序…"/>
            <p:cNvSpPr txBox="1"/>
            <p:nvPr/>
          </p:nvSpPr>
          <p:spPr>
            <a:xfrm>
              <a:off x="0" y="0"/>
              <a:ext cx="1466850" cy="762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ctr"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小程序</a:t>
              </a:r>
            </a:p>
            <a:p>
              <a:pPr algn="ctr"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语音交互</a:t>
              </a:r>
            </a:p>
            <a:p>
              <a:pPr algn="ctr"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服务提醒</a:t>
              </a:r>
            </a:p>
          </p:txBody>
        </p:sp>
      </p:grpSp>
      <p:sp>
        <p:nvSpPr>
          <p:cNvPr id="841" name="矩形 60"/>
          <p:cNvSpPr/>
          <p:nvPr/>
        </p:nvSpPr>
        <p:spPr>
          <a:xfrm>
            <a:off x="1047750" y="4743450"/>
            <a:ext cx="10096500" cy="800100"/>
          </a:xfrm>
          <a:prstGeom prst="rect">
            <a:avLst/>
          </a:prstGeom>
          <a:solidFill>
            <a:srgbClr val="111D27"/>
          </a:solidFill>
          <a:ln>
            <a:solidFill>
              <a:srgbClr val="35D4FF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844" name="矩形 61"/>
          <p:cNvGrpSpPr/>
          <p:nvPr/>
        </p:nvGrpSpPr>
        <p:grpSpPr>
          <a:xfrm>
            <a:off x="1352550" y="4953000"/>
            <a:ext cx="9486900" cy="342900"/>
            <a:chOff x="0" y="0"/>
            <a:chExt cx="9486900" cy="342900"/>
          </a:xfrm>
        </p:grpSpPr>
        <p:sp>
          <p:nvSpPr>
            <p:cNvPr id="842" name="矩形"/>
            <p:cNvSpPr/>
            <p:nvPr/>
          </p:nvSpPr>
          <p:spPr>
            <a:xfrm>
              <a:off x="0" y="0"/>
              <a:ext cx="9486900" cy="3429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843" name="硬件 AI 化不是单点模型能力，而是“端、云、后台、内容、运营”的协同工程。"/>
            <p:cNvSpPr txBox="1"/>
            <p:nvPr/>
          </p:nvSpPr>
          <p:spPr>
            <a:xfrm>
              <a:off x="0" y="0"/>
              <a:ext cx="948690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ctr">
                <a:defRPr>
                  <a:solidFill>
                    <a:srgbClr val="F4F8FB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硬件 AI 化不是单点模型能力，而是</a:t>
              </a:r>
              <a:r>
                <a:rPr>
                  <a:latin typeface="PingFang SC Semibold"/>
                  <a:ea typeface="PingFang SC Semibold"/>
                  <a:cs typeface="PingFang SC Semibold"/>
                  <a:sym typeface="PingFang SC Semibold"/>
                </a:rPr>
                <a:t>“端、云、后台、内容、运营”的协同工程。</a:t>
              </a:r>
            </a:p>
          </p:txBody>
        </p:sp>
      </p:grpSp>
      <p:grpSp>
        <p:nvGrpSpPr>
          <p:cNvPr id="847" name="矩形 62"/>
          <p:cNvGrpSpPr/>
          <p:nvPr/>
        </p:nvGrpSpPr>
        <p:grpSpPr>
          <a:xfrm>
            <a:off x="628650" y="6477000"/>
            <a:ext cx="4381500" cy="190500"/>
            <a:chOff x="0" y="0"/>
            <a:chExt cx="4381500" cy="190500"/>
          </a:xfrm>
        </p:grpSpPr>
        <p:sp>
          <p:nvSpPr>
            <p:cNvPr id="845" name="矩形"/>
            <p:cNvSpPr/>
            <p:nvPr/>
          </p:nvSpPr>
          <p:spPr>
            <a:xfrm>
              <a:off x="0" y="0"/>
              <a:ext cx="438150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846" name="端云协同 + 后台运营"/>
            <p:cNvSpPr txBox="1"/>
            <p:nvPr/>
          </p:nvSpPr>
          <p:spPr>
            <a:xfrm>
              <a:off x="0" y="0"/>
              <a:ext cx="4381500" cy="127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lvl1pPr>
            </a:lstStyle>
            <a:p>
              <a:pPr/>
              <a:r>
                <a:t>端云协同 + 后台运营</a:t>
              </a:r>
            </a:p>
          </p:txBody>
        </p:sp>
      </p:grpSp>
      <p:grpSp>
        <p:nvGrpSpPr>
          <p:cNvPr id="850" name="矩形 63"/>
          <p:cNvGrpSpPr/>
          <p:nvPr/>
        </p:nvGrpSpPr>
        <p:grpSpPr>
          <a:xfrm>
            <a:off x="11239500" y="6477000"/>
            <a:ext cx="400050" cy="190500"/>
            <a:chOff x="0" y="0"/>
            <a:chExt cx="400050" cy="190500"/>
          </a:xfrm>
        </p:grpSpPr>
        <p:sp>
          <p:nvSpPr>
            <p:cNvPr id="848" name="矩形"/>
            <p:cNvSpPr/>
            <p:nvPr/>
          </p:nvSpPr>
          <p:spPr>
            <a:xfrm>
              <a:off x="0" y="0"/>
              <a:ext cx="40005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849" name="11"/>
            <p:cNvSpPr txBox="1"/>
            <p:nvPr/>
          </p:nvSpPr>
          <p:spPr>
            <a:xfrm>
              <a:off x="0" y="0"/>
              <a:ext cx="400050" cy="139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lvl1pPr>
            </a:lstStyle>
            <a:p>
              <a:pPr/>
              <a:r>
                <a:t>11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0A0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53" name="矩形 2"/>
          <p:cNvSpPr/>
          <p:nvPr/>
        </p:nvSpPr>
        <p:spPr>
          <a:xfrm>
            <a:off x="760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54" name="矩形 3"/>
          <p:cNvSpPr/>
          <p:nvPr/>
        </p:nvSpPr>
        <p:spPr>
          <a:xfrm>
            <a:off x="1522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55" name="矩形 4"/>
          <p:cNvSpPr/>
          <p:nvPr/>
        </p:nvSpPr>
        <p:spPr>
          <a:xfrm>
            <a:off x="2284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56" name="矩形 5"/>
          <p:cNvSpPr/>
          <p:nvPr/>
        </p:nvSpPr>
        <p:spPr>
          <a:xfrm>
            <a:off x="3046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57" name="矩形 6"/>
          <p:cNvSpPr/>
          <p:nvPr/>
        </p:nvSpPr>
        <p:spPr>
          <a:xfrm>
            <a:off x="3808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58" name="矩形 7"/>
          <p:cNvSpPr/>
          <p:nvPr/>
        </p:nvSpPr>
        <p:spPr>
          <a:xfrm>
            <a:off x="4570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59" name="矩形 8"/>
          <p:cNvSpPr/>
          <p:nvPr/>
        </p:nvSpPr>
        <p:spPr>
          <a:xfrm>
            <a:off x="5332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60" name="矩形 9"/>
          <p:cNvSpPr/>
          <p:nvPr/>
        </p:nvSpPr>
        <p:spPr>
          <a:xfrm>
            <a:off x="6094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61" name="矩形 10"/>
          <p:cNvSpPr/>
          <p:nvPr/>
        </p:nvSpPr>
        <p:spPr>
          <a:xfrm>
            <a:off x="6856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62" name="矩形 11"/>
          <p:cNvSpPr/>
          <p:nvPr/>
        </p:nvSpPr>
        <p:spPr>
          <a:xfrm>
            <a:off x="7618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63" name="矩形 12"/>
          <p:cNvSpPr/>
          <p:nvPr/>
        </p:nvSpPr>
        <p:spPr>
          <a:xfrm>
            <a:off x="8380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64" name="矩形 13"/>
          <p:cNvSpPr/>
          <p:nvPr/>
        </p:nvSpPr>
        <p:spPr>
          <a:xfrm>
            <a:off x="9142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65" name="矩形 14"/>
          <p:cNvSpPr/>
          <p:nvPr/>
        </p:nvSpPr>
        <p:spPr>
          <a:xfrm>
            <a:off x="9904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66" name="矩形 15"/>
          <p:cNvSpPr/>
          <p:nvPr/>
        </p:nvSpPr>
        <p:spPr>
          <a:xfrm>
            <a:off x="10666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67" name="矩形 16"/>
          <p:cNvSpPr/>
          <p:nvPr/>
        </p:nvSpPr>
        <p:spPr>
          <a:xfrm>
            <a:off x="11428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68" name="矩形 17"/>
          <p:cNvSpPr/>
          <p:nvPr/>
        </p:nvSpPr>
        <p:spPr>
          <a:xfrm>
            <a:off x="0" y="760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69" name="矩形 18"/>
          <p:cNvSpPr/>
          <p:nvPr/>
        </p:nvSpPr>
        <p:spPr>
          <a:xfrm>
            <a:off x="0" y="1522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70" name="矩形 19"/>
          <p:cNvSpPr/>
          <p:nvPr/>
        </p:nvSpPr>
        <p:spPr>
          <a:xfrm>
            <a:off x="0" y="2284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71" name="矩形 20"/>
          <p:cNvSpPr/>
          <p:nvPr/>
        </p:nvSpPr>
        <p:spPr>
          <a:xfrm>
            <a:off x="0" y="3046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72" name="矩形 21"/>
          <p:cNvSpPr/>
          <p:nvPr/>
        </p:nvSpPr>
        <p:spPr>
          <a:xfrm>
            <a:off x="0" y="3808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73" name="矩形 22"/>
          <p:cNvSpPr/>
          <p:nvPr/>
        </p:nvSpPr>
        <p:spPr>
          <a:xfrm>
            <a:off x="0" y="4570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74" name="矩形 23"/>
          <p:cNvSpPr/>
          <p:nvPr/>
        </p:nvSpPr>
        <p:spPr>
          <a:xfrm>
            <a:off x="0" y="5332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75" name="矩形 24"/>
          <p:cNvSpPr/>
          <p:nvPr/>
        </p:nvSpPr>
        <p:spPr>
          <a:xfrm>
            <a:off x="0" y="6094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76" name="矩形 25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35D4F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77" name="矩形 26"/>
          <p:cNvSpPr/>
          <p:nvPr/>
        </p:nvSpPr>
        <p:spPr>
          <a:xfrm>
            <a:off x="0" y="76200"/>
            <a:ext cx="3048000" cy="38100"/>
          </a:xfrm>
          <a:prstGeom prst="rect">
            <a:avLst/>
          </a:prstGeom>
          <a:solidFill>
            <a:srgbClr val="A6FF6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78" name="矩形 27"/>
          <p:cNvSpPr/>
          <p:nvPr/>
        </p:nvSpPr>
        <p:spPr>
          <a:xfrm>
            <a:off x="10191750" y="76200"/>
            <a:ext cx="2000250" cy="38100"/>
          </a:xfrm>
          <a:prstGeom prst="rect">
            <a:avLst/>
          </a:prstGeom>
          <a:solidFill>
            <a:srgbClr val="FF4FA3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881" name="矩形 30"/>
          <p:cNvGrpSpPr/>
          <p:nvPr/>
        </p:nvGrpSpPr>
        <p:grpSpPr>
          <a:xfrm>
            <a:off x="647700" y="400050"/>
            <a:ext cx="4953000" cy="266700"/>
            <a:chOff x="0" y="0"/>
            <a:chExt cx="4953000" cy="266700"/>
          </a:xfrm>
        </p:grpSpPr>
        <p:sp>
          <p:nvSpPr>
            <p:cNvPr id="879" name="矩形"/>
            <p:cNvSpPr/>
            <p:nvPr/>
          </p:nvSpPr>
          <p:spPr>
            <a:xfrm>
              <a:off x="0" y="0"/>
              <a:ext cx="4953000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1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880" name="10 / 典型应用场景"/>
            <p:cNvSpPr txBox="1"/>
            <p:nvPr/>
          </p:nvSpPr>
          <p:spPr>
            <a:xfrm>
              <a:off x="0" y="0"/>
              <a:ext cx="4953000" cy="203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1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10 / 典型应用场景</a:t>
              </a:r>
            </a:p>
          </p:txBody>
        </p:sp>
      </p:grpSp>
      <p:grpSp>
        <p:nvGrpSpPr>
          <p:cNvPr id="884" name="矩形 31"/>
          <p:cNvGrpSpPr/>
          <p:nvPr/>
        </p:nvGrpSpPr>
        <p:grpSpPr>
          <a:xfrm>
            <a:off x="628650" y="742950"/>
            <a:ext cx="7048500" cy="609600"/>
            <a:chOff x="0" y="0"/>
            <a:chExt cx="7048500" cy="609600"/>
          </a:xfrm>
        </p:grpSpPr>
        <p:sp>
          <p:nvSpPr>
            <p:cNvPr id="882" name="矩形"/>
            <p:cNvSpPr/>
            <p:nvPr/>
          </p:nvSpPr>
          <p:spPr>
            <a:xfrm>
              <a:off x="0" y="0"/>
              <a:ext cx="7048500" cy="6096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2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883" name="哪些产品最适合先装 AI 大脑"/>
            <p:cNvSpPr txBox="1"/>
            <p:nvPr/>
          </p:nvSpPr>
          <p:spPr>
            <a:xfrm>
              <a:off x="0" y="0"/>
              <a:ext cx="7048500" cy="457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2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哪些产品最适合先装 AI 大脑</a:t>
              </a:r>
            </a:p>
          </p:txBody>
        </p:sp>
      </p:grpSp>
      <p:sp>
        <p:nvSpPr>
          <p:cNvPr id="885" name="矩形 32"/>
          <p:cNvSpPr/>
          <p:nvPr/>
        </p:nvSpPr>
        <p:spPr>
          <a:xfrm>
            <a:off x="723900" y="1619250"/>
            <a:ext cx="3028950" cy="1295400"/>
          </a:xfrm>
          <a:prstGeom prst="rect">
            <a:avLst/>
          </a:prstGeom>
          <a:solidFill>
            <a:srgbClr val="101A24"/>
          </a:solidFill>
          <a:ln>
            <a:solidFill>
              <a:srgbClr val="29415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86" name="矩形 33"/>
          <p:cNvSpPr/>
          <p:nvPr/>
        </p:nvSpPr>
        <p:spPr>
          <a:xfrm>
            <a:off x="723900" y="1619250"/>
            <a:ext cx="38100" cy="1295400"/>
          </a:xfrm>
          <a:prstGeom prst="rect">
            <a:avLst/>
          </a:prstGeom>
          <a:solidFill>
            <a:srgbClr val="35D4F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887" name="图片 34" descr="图片 3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95350" y="1809750"/>
            <a:ext cx="304800" cy="3048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90" name="矩形 35"/>
          <p:cNvGrpSpPr/>
          <p:nvPr/>
        </p:nvGrpSpPr>
        <p:grpSpPr>
          <a:xfrm>
            <a:off x="1333500" y="1790700"/>
            <a:ext cx="2209800" cy="317500"/>
            <a:chOff x="0" y="0"/>
            <a:chExt cx="2209800" cy="317500"/>
          </a:xfrm>
        </p:grpSpPr>
        <p:sp>
          <p:nvSpPr>
            <p:cNvPr id="888" name="矩形"/>
            <p:cNvSpPr/>
            <p:nvPr/>
          </p:nvSpPr>
          <p:spPr>
            <a:xfrm>
              <a:off x="0" y="0"/>
              <a:ext cx="2209800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889" name="儿童教育与陪伴"/>
            <p:cNvSpPr txBox="1"/>
            <p:nvPr/>
          </p:nvSpPr>
          <p:spPr>
            <a:xfrm>
              <a:off x="0" y="0"/>
              <a:ext cx="220980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儿童教育与陪伴</a:t>
              </a:r>
            </a:p>
          </p:txBody>
        </p:sp>
      </p:grpSp>
      <p:grpSp>
        <p:nvGrpSpPr>
          <p:cNvPr id="893" name="矩形 36"/>
          <p:cNvGrpSpPr/>
          <p:nvPr/>
        </p:nvGrpSpPr>
        <p:grpSpPr>
          <a:xfrm>
            <a:off x="1333500" y="2133600"/>
            <a:ext cx="2209800" cy="666750"/>
            <a:chOff x="0" y="0"/>
            <a:chExt cx="2209800" cy="666750"/>
          </a:xfrm>
        </p:grpSpPr>
        <p:sp>
          <p:nvSpPr>
            <p:cNvPr id="891" name="矩形"/>
            <p:cNvSpPr/>
            <p:nvPr/>
          </p:nvSpPr>
          <p:spPr>
            <a:xfrm>
              <a:off x="0" y="0"/>
              <a:ext cx="2209800" cy="6667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892" name="AI 毛绒玩具 / 智语语音盒子 / 伴学台灯"/>
            <p:cNvSpPr txBox="1"/>
            <p:nvPr/>
          </p:nvSpPr>
          <p:spPr>
            <a:xfrm>
              <a:off x="0" y="0"/>
              <a:ext cx="2209800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AI 毛绒玩具 / 智语语音盒子 / 伴学台灯</a:t>
              </a:r>
            </a:p>
          </p:txBody>
        </p:sp>
      </p:grpSp>
      <p:sp>
        <p:nvSpPr>
          <p:cNvPr id="894" name="矩形 37"/>
          <p:cNvSpPr/>
          <p:nvPr/>
        </p:nvSpPr>
        <p:spPr>
          <a:xfrm>
            <a:off x="4362450" y="1619250"/>
            <a:ext cx="3028950" cy="1295400"/>
          </a:xfrm>
          <a:prstGeom prst="rect">
            <a:avLst/>
          </a:prstGeom>
          <a:solidFill>
            <a:srgbClr val="101A24"/>
          </a:solidFill>
          <a:ln>
            <a:solidFill>
              <a:srgbClr val="29415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95" name="矩形 38"/>
          <p:cNvSpPr/>
          <p:nvPr/>
        </p:nvSpPr>
        <p:spPr>
          <a:xfrm>
            <a:off x="4362450" y="1619250"/>
            <a:ext cx="38100" cy="1295400"/>
          </a:xfrm>
          <a:prstGeom prst="rect">
            <a:avLst/>
          </a:prstGeom>
          <a:solidFill>
            <a:srgbClr val="A6FF6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896" name="图片 39" descr="图片 3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33900" y="1809750"/>
            <a:ext cx="304800" cy="3048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99" name="矩形 40"/>
          <p:cNvGrpSpPr/>
          <p:nvPr/>
        </p:nvGrpSpPr>
        <p:grpSpPr>
          <a:xfrm>
            <a:off x="4972050" y="1790700"/>
            <a:ext cx="2209800" cy="317500"/>
            <a:chOff x="0" y="0"/>
            <a:chExt cx="2209800" cy="317500"/>
          </a:xfrm>
        </p:grpSpPr>
        <p:sp>
          <p:nvSpPr>
            <p:cNvPr id="897" name="矩形"/>
            <p:cNvSpPr/>
            <p:nvPr/>
          </p:nvSpPr>
          <p:spPr>
            <a:xfrm>
              <a:off x="0" y="0"/>
              <a:ext cx="2209800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898" name="家居健康"/>
            <p:cNvSpPr txBox="1"/>
            <p:nvPr/>
          </p:nvSpPr>
          <p:spPr>
            <a:xfrm>
              <a:off x="0" y="0"/>
              <a:ext cx="220980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家居健康</a:t>
              </a:r>
            </a:p>
          </p:txBody>
        </p:sp>
      </p:grpSp>
      <p:grpSp>
        <p:nvGrpSpPr>
          <p:cNvPr id="902" name="矩形 41"/>
          <p:cNvGrpSpPr/>
          <p:nvPr/>
        </p:nvGrpSpPr>
        <p:grpSpPr>
          <a:xfrm>
            <a:off x="4972050" y="2133600"/>
            <a:ext cx="2209800" cy="666750"/>
            <a:chOff x="0" y="0"/>
            <a:chExt cx="2209800" cy="666750"/>
          </a:xfrm>
        </p:grpSpPr>
        <p:sp>
          <p:nvSpPr>
            <p:cNvPr id="900" name="矩形"/>
            <p:cNvSpPr/>
            <p:nvPr/>
          </p:nvSpPr>
          <p:spPr>
            <a:xfrm>
              <a:off x="0" y="0"/>
              <a:ext cx="2209800" cy="6667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901" name="智能枕头 / 健康提醒 / 睡眠陪伴"/>
            <p:cNvSpPr txBox="1"/>
            <p:nvPr/>
          </p:nvSpPr>
          <p:spPr>
            <a:xfrm>
              <a:off x="0" y="0"/>
              <a:ext cx="2209800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智能枕头 / 健康提醒 / 睡眠陪伴</a:t>
              </a:r>
            </a:p>
          </p:txBody>
        </p:sp>
      </p:grpSp>
      <p:sp>
        <p:nvSpPr>
          <p:cNvPr id="903" name="矩形 42"/>
          <p:cNvSpPr/>
          <p:nvPr/>
        </p:nvSpPr>
        <p:spPr>
          <a:xfrm>
            <a:off x="8001000" y="1619250"/>
            <a:ext cx="3028950" cy="1295400"/>
          </a:xfrm>
          <a:prstGeom prst="rect">
            <a:avLst/>
          </a:prstGeom>
          <a:solidFill>
            <a:srgbClr val="101A24"/>
          </a:solidFill>
          <a:ln>
            <a:solidFill>
              <a:srgbClr val="29415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04" name="矩形 43"/>
          <p:cNvSpPr/>
          <p:nvPr/>
        </p:nvSpPr>
        <p:spPr>
          <a:xfrm>
            <a:off x="8001000" y="1619250"/>
            <a:ext cx="38100" cy="1295400"/>
          </a:xfrm>
          <a:prstGeom prst="rect">
            <a:avLst/>
          </a:prstGeom>
          <a:solidFill>
            <a:srgbClr val="8B5CF6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905" name="图片 44" descr="图片 4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172450" y="1809750"/>
            <a:ext cx="304800" cy="3048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08" name="矩形 45"/>
          <p:cNvGrpSpPr/>
          <p:nvPr/>
        </p:nvGrpSpPr>
        <p:grpSpPr>
          <a:xfrm>
            <a:off x="8610600" y="1790700"/>
            <a:ext cx="2209800" cy="317500"/>
            <a:chOff x="0" y="0"/>
            <a:chExt cx="2209800" cy="317500"/>
          </a:xfrm>
        </p:grpSpPr>
        <p:sp>
          <p:nvSpPr>
            <p:cNvPr id="906" name="矩形"/>
            <p:cNvSpPr/>
            <p:nvPr/>
          </p:nvSpPr>
          <p:spPr>
            <a:xfrm>
              <a:off x="0" y="0"/>
              <a:ext cx="2209800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907" name="文创礼品"/>
            <p:cNvSpPr txBox="1"/>
            <p:nvPr/>
          </p:nvSpPr>
          <p:spPr>
            <a:xfrm>
              <a:off x="0" y="0"/>
              <a:ext cx="220980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文创礼品</a:t>
              </a:r>
            </a:p>
          </p:txBody>
        </p:sp>
      </p:grpSp>
      <p:grpSp>
        <p:nvGrpSpPr>
          <p:cNvPr id="911" name="矩形 46"/>
          <p:cNvGrpSpPr/>
          <p:nvPr/>
        </p:nvGrpSpPr>
        <p:grpSpPr>
          <a:xfrm>
            <a:off x="8610600" y="2133600"/>
            <a:ext cx="2209800" cy="666750"/>
            <a:chOff x="0" y="0"/>
            <a:chExt cx="2209800" cy="666750"/>
          </a:xfrm>
        </p:grpSpPr>
        <p:sp>
          <p:nvSpPr>
            <p:cNvPr id="909" name="矩形"/>
            <p:cNvSpPr/>
            <p:nvPr/>
          </p:nvSpPr>
          <p:spPr>
            <a:xfrm>
              <a:off x="0" y="0"/>
              <a:ext cx="2209800" cy="6667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910" name="智能念佛机 / 内容播放 / 场景陪伴"/>
            <p:cNvSpPr txBox="1"/>
            <p:nvPr/>
          </p:nvSpPr>
          <p:spPr>
            <a:xfrm>
              <a:off x="0" y="0"/>
              <a:ext cx="2209800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智能念佛机 / 内容播放 / 场景陪伴</a:t>
              </a:r>
            </a:p>
          </p:txBody>
        </p:sp>
      </p:grpSp>
      <p:sp>
        <p:nvSpPr>
          <p:cNvPr id="912" name="矩形 47"/>
          <p:cNvSpPr/>
          <p:nvPr/>
        </p:nvSpPr>
        <p:spPr>
          <a:xfrm>
            <a:off x="723900" y="3371850"/>
            <a:ext cx="3028950" cy="1295400"/>
          </a:xfrm>
          <a:prstGeom prst="rect">
            <a:avLst/>
          </a:prstGeom>
          <a:solidFill>
            <a:srgbClr val="101A24"/>
          </a:solidFill>
          <a:ln>
            <a:solidFill>
              <a:srgbClr val="29415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13" name="矩形 48"/>
          <p:cNvSpPr/>
          <p:nvPr/>
        </p:nvSpPr>
        <p:spPr>
          <a:xfrm>
            <a:off x="723900" y="3371850"/>
            <a:ext cx="38100" cy="1295400"/>
          </a:xfrm>
          <a:prstGeom prst="rect">
            <a:avLst/>
          </a:prstGeom>
          <a:solidFill>
            <a:srgbClr val="FFB4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914" name="图片 49" descr="图片 4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95350" y="3562350"/>
            <a:ext cx="304800" cy="3048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17" name="矩形 50"/>
          <p:cNvGrpSpPr/>
          <p:nvPr/>
        </p:nvGrpSpPr>
        <p:grpSpPr>
          <a:xfrm>
            <a:off x="1333500" y="3543300"/>
            <a:ext cx="2209800" cy="317500"/>
            <a:chOff x="0" y="0"/>
            <a:chExt cx="2209800" cy="317500"/>
          </a:xfrm>
        </p:grpSpPr>
        <p:sp>
          <p:nvSpPr>
            <p:cNvPr id="915" name="矩形"/>
            <p:cNvSpPr/>
            <p:nvPr/>
          </p:nvSpPr>
          <p:spPr>
            <a:xfrm>
              <a:off x="0" y="0"/>
              <a:ext cx="2209800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916" name="商业服务"/>
            <p:cNvSpPr txBox="1"/>
            <p:nvPr/>
          </p:nvSpPr>
          <p:spPr>
            <a:xfrm>
              <a:off x="0" y="0"/>
              <a:ext cx="220980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商业服务</a:t>
              </a:r>
            </a:p>
          </p:txBody>
        </p:sp>
      </p:grpSp>
      <p:grpSp>
        <p:nvGrpSpPr>
          <p:cNvPr id="920" name="矩形 51"/>
          <p:cNvGrpSpPr/>
          <p:nvPr/>
        </p:nvGrpSpPr>
        <p:grpSpPr>
          <a:xfrm>
            <a:off x="1333500" y="3886200"/>
            <a:ext cx="2209800" cy="666750"/>
            <a:chOff x="0" y="0"/>
            <a:chExt cx="2209800" cy="666750"/>
          </a:xfrm>
        </p:grpSpPr>
        <p:sp>
          <p:nvSpPr>
            <p:cNvPr id="918" name="矩形"/>
            <p:cNvSpPr/>
            <p:nvPr/>
          </p:nvSpPr>
          <p:spPr>
            <a:xfrm>
              <a:off x="0" y="0"/>
              <a:ext cx="2209800" cy="6667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919" name="桌面服务机器人 / 点单 / 会员 / 私域"/>
            <p:cNvSpPr txBox="1"/>
            <p:nvPr/>
          </p:nvSpPr>
          <p:spPr>
            <a:xfrm>
              <a:off x="0" y="0"/>
              <a:ext cx="2209800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桌面服务机器人 / 点单 / 会员 / 私域</a:t>
              </a:r>
            </a:p>
          </p:txBody>
        </p:sp>
      </p:grpSp>
      <p:sp>
        <p:nvSpPr>
          <p:cNvPr id="921" name="矩形 52"/>
          <p:cNvSpPr/>
          <p:nvPr/>
        </p:nvSpPr>
        <p:spPr>
          <a:xfrm>
            <a:off x="4362450" y="3371850"/>
            <a:ext cx="3028950" cy="1295400"/>
          </a:xfrm>
          <a:prstGeom prst="rect">
            <a:avLst/>
          </a:prstGeom>
          <a:solidFill>
            <a:srgbClr val="101A24"/>
          </a:solidFill>
          <a:ln>
            <a:solidFill>
              <a:srgbClr val="29415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22" name="矩形 53"/>
          <p:cNvSpPr/>
          <p:nvPr/>
        </p:nvSpPr>
        <p:spPr>
          <a:xfrm>
            <a:off x="4362450" y="3371850"/>
            <a:ext cx="38100" cy="1295400"/>
          </a:xfrm>
          <a:prstGeom prst="rect">
            <a:avLst/>
          </a:prstGeom>
          <a:solidFill>
            <a:srgbClr val="FF4FA3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923" name="图片 54" descr="图片 5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33900" y="3562350"/>
            <a:ext cx="304800" cy="3048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26" name="矩形 55"/>
          <p:cNvGrpSpPr/>
          <p:nvPr/>
        </p:nvGrpSpPr>
        <p:grpSpPr>
          <a:xfrm>
            <a:off x="4972050" y="3543300"/>
            <a:ext cx="2209800" cy="317500"/>
            <a:chOff x="0" y="0"/>
            <a:chExt cx="2209800" cy="317500"/>
          </a:xfrm>
        </p:grpSpPr>
        <p:sp>
          <p:nvSpPr>
            <p:cNvPr id="924" name="矩形"/>
            <p:cNvSpPr/>
            <p:nvPr/>
          </p:nvSpPr>
          <p:spPr>
            <a:xfrm>
              <a:off x="0" y="0"/>
              <a:ext cx="2209800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925" name="银发陪护"/>
            <p:cNvSpPr txBox="1"/>
            <p:nvPr/>
          </p:nvSpPr>
          <p:spPr>
            <a:xfrm>
              <a:off x="0" y="0"/>
              <a:ext cx="220980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银发陪护</a:t>
              </a:r>
            </a:p>
          </p:txBody>
        </p:sp>
      </p:grpSp>
      <p:grpSp>
        <p:nvGrpSpPr>
          <p:cNvPr id="929" name="矩形 56"/>
          <p:cNvGrpSpPr/>
          <p:nvPr/>
        </p:nvGrpSpPr>
        <p:grpSpPr>
          <a:xfrm>
            <a:off x="4972050" y="3886200"/>
            <a:ext cx="2209800" cy="666750"/>
            <a:chOff x="0" y="0"/>
            <a:chExt cx="2209800" cy="666750"/>
          </a:xfrm>
        </p:grpSpPr>
        <p:sp>
          <p:nvSpPr>
            <p:cNvPr id="927" name="矩形"/>
            <p:cNvSpPr/>
            <p:nvPr/>
          </p:nvSpPr>
          <p:spPr>
            <a:xfrm>
              <a:off x="0" y="0"/>
              <a:ext cx="2209800" cy="6667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928" name="智能拐杖 / 摔倒识别 / 导航避障"/>
            <p:cNvSpPr txBox="1"/>
            <p:nvPr/>
          </p:nvSpPr>
          <p:spPr>
            <a:xfrm>
              <a:off x="0" y="0"/>
              <a:ext cx="2209800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智能拐杖 / 摔倒识别 / 导航避障</a:t>
              </a:r>
            </a:p>
          </p:txBody>
        </p:sp>
      </p:grpSp>
      <p:sp>
        <p:nvSpPr>
          <p:cNvPr id="930" name="矩形 57"/>
          <p:cNvSpPr/>
          <p:nvPr/>
        </p:nvSpPr>
        <p:spPr>
          <a:xfrm>
            <a:off x="8001000" y="3371850"/>
            <a:ext cx="3028950" cy="1295400"/>
          </a:xfrm>
          <a:prstGeom prst="rect">
            <a:avLst/>
          </a:prstGeom>
          <a:solidFill>
            <a:srgbClr val="101A24"/>
          </a:solidFill>
          <a:ln>
            <a:solidFill>
              <a:srgbClr val="29415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31" name="矩形 58"/>
          <p:cNvSpPr/>
          <p:nvPr/>
        </p:nvSpPr>
        <p:spPr>
          <a:xfrm>
            <a:off x="8001000" y="3371850"/>
            <a:ext cx="38100" cy="1295400"/>
          </a:xfrm>
          <a:prstGeom prst="rect">
            <a:avLst/>
          </a:prstGeom>
          <a:solidFill>
            <a:srgbClr val="88F2F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932" name="图片 59" descr="图片 5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172450" y="3562350"/>
            <a:ext cx="304800" cy="3048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35" name="矩形 60"/>
          <p:cNvGrpSpPr/>
          <p:nvPr/>
        </p:nvGrpSpPr>
        <p:grpSpPr>
          <a:xfrm>
            <a:off x="8610600" y="3543300"/>
            <a:ext cx="2209800" cy="317500"/>
            <a:chOff x="0" y="0"/>
            <a:chExt cx="2209800" cy="317500"/>
          </a:xfrm>
        </p:grpSpPr>
        <p:sp>
          <p:nvSpPr>
            <p:cNvPr id="933" name="矩形"/>
            <p:cNvSpPr/>
            <p:nvPr/>
          </p:nvSpPr>
          <p:spPr>
            <a:xfrm>
              <a:off x="0" y="0"/>
              <a:ext cx="2209800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934" name="宠物与兴趣"/>
            <p:cNvSpPr txBox="1"/>
            <p:nvPr/>
          </p:nvSpPr>
          <p:spPr>
            <a:xfrm>
              <a:off x="0" y="0"/>
              <a:ext cx="220980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宠物与兴趣</a:t>
              </a:r>
            </a:p>
          </p:txBody>
        </p:sp>
      </p:grpSp>
      <p:grpSp>
        <p:nvGrpSpPr>
          <p:cNvPr id="938" name="矩形 61"/>
          <p:cNvGrpSpPr/>
          <p:nvPr/>
        </p:nvGrpSpPr>
        <p:grpSpPr>
          <a:xfrm>
            <a:off x="8610600" y="3886200"/>
            <a:ext cx="2209800" cy="666750"/>
            <a:chOff x="0" y="0"/>
            <a:chExt cx="2209800" cy="666750"/>
          </a:xfrm>
        </p:grpSpPr>
        <p:sp>
          <p:nvSpPr>
            <p:cNvPr id="936" name="矩形"/>
            <p:cNvSpPr/>
            <p:nvPr/>
          </p:nvSpPr>
          <p:spPr>
            <a:xfrm>
              <a:off x="0" y="0"/>
              <a:ext cx="2209800" cy="6667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937" name="AI 鱼缸 / 状态识别 / 互动教学"/>
            <p:cNvSpPr txBox="1"/>
            <p:nvPr/>
          </p:nvSpPr>
          <p:spPr>
            <a:xfrm>
              <a:off x="0" y="0"/>
              <a:ext cx="2209800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AI 鱼缸 / 状态识别 / 互动教学</a:t>
              </a:r>
            </a:p>
          </p:txBody>
        </p:sp>
      </p:grpSp>
      <p:grpSp>
        <p:nvGrpSpPr>
          <p:cNvPr id="941" name="矩形 62"/>
          <p:cNvGrpSpPr/>
          <p:nvPr/>
        </p:nvGrpSpPr>
        <p:grpSpPr>
          <a:xfrm>
            <a:off x="723899" y="5153025"/>
            <a:ext cx="10705467" cy="743585"/>
            <a:chOff x="0" y="0"/>
            <a:chExt cx="10705465" cy="743584"/>
          </a:xfrm>
        </p:grpSpPr>
        <p:sp>
          <p:nvSpPr>
            <p:cNvPr id="939" name="矩形"/>
            <p:cNvSpPr/>
            <p:nvPr/>
          </p:nvSpPr>
          <p:spPr>
            <a:xfrm>
              <a:off x="-1" y="0"/>
              <a:ext cx="10705467" cy="743585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940" name="优先选择高频互动、情感陪伴、知识问答、状态识别、门店经营这五类场景，…"/>
            <p:cNvSpPr txBox="1"/>
            <p:nvPr/>
          </p:nvSpPr>
          <p:spPr>
            <a:xfrm>
              <a:off x="-1" y="0"/>
              <a:ext cx="10705467" cy="635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ctr">
                <a:defRPr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  <a:r>
                <a:t>优先选择高频互动、情感陪伴、知识问答、状态识别、门店经营这五类场景，</a:t>
              </a:r>
            </a:p>
            <a:p>
              <a:pPr algn="ctr">
                <a:defRPr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  <a:r>
                <a:t>最容易让用户感知到 AI 价值。</a:t>
              </a:r>
            </a:p>
          </p:txBody>
        </p:sp>
      </p:grpSp>
      <p:grpSp>
        <p:nvGrpSpPr>
          <p:cNvPr id="944" name="矩形 63"/>
          <p:cNvGrpSpPr/>
          <p:nvPr/>
        </p:nvGrpSpPr>
        <p:grpSpPr>
          <a:xfrm>
            <a:off x="628650" y="6477000"/>
            <a:ext cx="4381500" cy="190500"/>
            <a:chOff x="0" y="0"/>
            <a:chExt cx="4381500" cy="190500"/>
          </a:xfrm>
        </p:grpSpPr>
        <p:sp>
          <p:nvSpPr>
            <p:cNvPr id="942" name="矩形"/>
            <p:cNvSpPr/>
            <p:nvPr/>
          </p:nvSpPr>
          <p:spPr>
            <a:xfrm>
              <a:off x="0" y="0"/>
              <a:ext cx="438150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943" name="场景矩阵"/>
            <p:cNvSpPr txBox="1"/>
            <p:nvPr/>
          </p:nvSpPr>
          <p:spPr>
            <a:xfrm>
              <a:off x="0" y="0"/>
              <a:ext cx="4381500" cy="127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lvl1pPr>
            </a:lstStyle>
            <a:p>
              <a:pPr/>
              <a:r>
                <a:t>场景矩阵</a:t>
              </a:r>
            </a:p>
          </p:txBody>
        </p:sp>
      </p:grpSp>
      <p:grpSp>
        <p:nvGrpSpPr>
          <p:cNvPr id="947" name="矩形 64"/>
          <p:cNvGrpSpPr/>
          <p:nvPr/>
        </p:nvGrpSpPr>
        <p:grpSpPr>
          <a:xfrm>
            <a:off x="11239500" y="6477000"/>
            <a:ext cx="400050" cy="190500"/>
            <a:chOff x="0" y="0"/>
            <a:chExt cx="400050" cy="190500"/>
          </a:xfrm>
        </p:grpSpPr>
        <p:sp>
          <p:nvSpPr>
            <p:cNvPr id="945" name="矩形"/>
            <p:cNvSpPr/>
            <p:nvPr/>
          </p:nvSpPr>
          <p:spPr>
            <a:xfrm>
              <a:off x="0" y="0"/>
              <a:ext cx="40005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946" name="12"/>
            <p:cNvSpPr txBox="1"/>
            <p:nvPr/>
          </p:nvSpPr>
          <p:spPr>
            <a:xfrm>
              <a:off x="0" y="0"/>
              <a:ext cx="400050" cy="139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  <a:r>
                <a:t>1</a:t>
              </a:r>
              <a:r>
                <a:t>2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0A0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50" name="矩形 2"/>
          <p:cNvSpPr/>
          <p:nvPr/>
        </p:nvSpPr>
        <p:spPr>
          <a:xfrm>
            <a:off x="760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51" name="矩形 3"/>
          <p:cNvSpPr/>
          <p:nvPr/>
        </p:nvSpPr>
        <p:spPr>
          <a:xfrm>
            <a:off x="1522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52" name="矩形 4"/>
          <p:cNvSpPr/>
          <p:nvPr/>
        </p:nvSpPr>
        <p:spPr>
          <a:xfrm>
            <a:off x="2284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53" name="矩形 5"/>
          <p:cNvSpPr/>
          <p:nvPr/>
        </p:nvSpPr>
        <p:spPr>
          <a:xfrm>
            <a:off x="3046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54" name="矩形 6"/>
          <p:cNvSpPr/>
          <p:nvPr/>
        </p:nvSpPr>
        <p:spPr>
          <a:xfrm>
            <a:off x="3808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55" name="矩形 7"/>
          <p:cNvSpPr/>
          <p:nvPr/>
        </p:nvSpPr>
        <p:spPr>
          <a:xfrm>
            <a:off x="4570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56" name="矩形 8"/>
          <p:cNvSpPr/>
          <p:nvPr/>
        </p:nvSpPr>
        <p:spPr>
          <a:xfrm>
            <a:off x="5332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57" name="矩形 9"/>
          <p:cNvSpPr/>
          <p:nvPr/>
        </p:nvSpPr>
        <p:spPr>
          <a:xfrm>
            <a:off x="6094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58" name="矩形 10"/>
          <p:cNvSpPr/>
          <p:nvPr/>
        </p:nvSpPr>
        <p:spPr>
          <a:xfrm>
            <a:off x="6856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59" name="矩形 11"/>
          <p:cNvSpPr/>
          <p:nvPr/>
        </p:nvSpPr>
        <p:spPr>
          <a:xfrm>
            <a:off x="7618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60" name="矩形 12"/>
          <p:cNvSpPr/>
          <p:nvPr/>
        </p:nvSpPr>
        <p:spPr>
          <a:xfrm>
            <a:off x="8380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61" name="矩形 13"/>
          <p:cNvSpPr/>
          <p:nvPr/>
        </p:nvSpPr>
        <p:spPr>
          <a:xfrm>
            <a:off x="9142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62" name="矩形 14"/>
          <p:cNvSpPr/>
          <p:nvPr/>
        </p:nvSpPr>
        <p:spPr>
          <a:xfrm>
            <a:off x="9904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63" name="矩形 15"/>
          <p:cNvSpPr/>
          <p:nvPr/>
        </p:nvSpPr>
        <p:spPr>
          <a:xfrm>
            <a:off x="10666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64" name="矩形 16"/>
          <p:cNvSpPr/>
          <p:nvPr/>
        </p:nvSpPr>
        <p:spPr>
          <a:xfrm>
            <a:off x="11428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65" name="矩形 17"/>
          <p:cNvSpPr/>
          <p:nvPr/>
        </p:nvSpPr>
        <p:spPr>
          <a:xfrm>
            <a:off x="0" y="760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66" name="矩形 18"/>
          <p:cNvSpPr/>
          <p:nvPr/>
        </p:nvSpPr>
        <p:spPr>
          <a:xfrm>
            <a:off x="0" y="1522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67" name="矩形 19"/>
          <p:cNvSpPr/>
          <p:nvPr/>
        </p:nvSpPr>
        <p:spPr>
          <a:xfrm>
            <a:off x="0" y="2284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68" name="矩形 20"/>
          <p:cNvSpPr/>
          <p:nvPr/>
        </p:nvSpPr>
        <p:spPr>
          <a:xfrm>
            <a:off x="0" y="3046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69" name="矩形 21"/>
          <p:cNvSpPr/>
          <p:nvPr/>
        </p:nvSpPr>
        <p:spPr>
          <a:xfrm>
            <a:off x="0" y="3808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70" name="矩形 22"/>
          <p:cNvSpPr/>
          <p:nvPr/>
        </p:nvSpPr>
        <p:spPr>
          <a:xfrm>
            <a:off x="0" y="4570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71" name="矩形 23"/>
          <p:cNvSpPr/>
          <p:nvPr/>
        </p:nvSpPr>
        <p:spPr>
          <a:xfrm>
            <a:off x="0" y="5332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72" name="矩形 24"/>
          <p:cNvSpPr/>
          <p:nvPr/>
        </p:nvSpPr>
        <p:spPr>
          <a:xfrm>
            <a:off x="0" y="6094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73" name="矩形 25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35D4F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74" name="矩形 26"/>
          <p:cNvSpPr/>
          <p:nvPr/>
        </p:nvSpPr>
        <p:spPr>
          <a:xfrm>
            <a:off x="0" y="76200"/>
            <a:ext cx="3048000" cy="38100"/>
          </a:xfrm>
          <a:prstGeom prst="rect">
            <a:avLst/>
          </a:prstGeom>
          <a:solidFill>
            <a:srgbClr val="A6FF6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75" name="矩形 27"/>
          <p:cNvSpPr/>
          <p:nvPr/>
        </p:nvSpPr>
        <p:spPr>
          <a:xfrm>
            <a:off x="10191750" y="76200"/>
            <a:ext cx="2000250" cy="38100"/>
          </a:xfrm>
          <a:prstGeom prst="rect">
            <a:avLst/>
          </a:prstGeom>
          <a:solidFill>
            <a:srgbClr val="FF4FA3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978" name="矩形 30"/>
          <p:cNvGrpSpPr/>
          <p:nvPr/>
        </p:nvGrpSpPr>
        <p:grpSpPr>
          <a:xfrm>
            <a:off x="647700" y="400050"/>
            <a:ext cx="4953000" cy="266700"/>
            <a:chOff x="0" y="0"/>
            <a:chExt cx="4953000" cy="266700"/>
          </a:xfrm>
        </p:grpSpPr>
        <p:sp>
          <p:nvSpPr>
            <p:cNvPr id="976" name="矩形"/>
            <p:cNvSpPr/>
            <p:nvPr/>
          </p:nvSpPr>
          <p:spPr>
            <a:xfrm>
              <a:off x="0" y="0"/>
              <a:ext cx="4953000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1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977" name="11 / 现有案例提炼"/>
            <p:cNvSpPr txBox="1"/>
            <p:nvPr/>
          </p:nvSpPr>
          <p:spPr>
            <a:xfrm>
              <a:off x="0" y="0"/>
              <a:ext cx="4953000" cy="203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1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11 / 现有案例提炼</a:t>
              </a:r>
            </a:p>
          </p:txBody>
        </p:sp>
      </p:grpSp>
      <p:grpSp>
        <p:nvGrpSpPr>
          <p:cNvPr id="981" name="矩形 31"/>
          <p:cNvGrpSpPr/>
          <p:nvPr/>
        </p:nvGrpSpPr>
        <p:grpSpPr>
          <a:xfrm>
            <a:off x="628650" y="742950"/>
            <a:ext cx="7239000" cy="609600"/>
            <a:chOff x="0" y="0"/>
            <a:chExt cx="7239000" cy="609600"/>
          </a:xfrm>
        </p:grpSpPr>
        <p:sp>
          <p:nvSpPr>
            <p:cNvPr id="979" name="矩形"/>
            <p:cNvSpPr/>
            <p:nvPr/>
          </p:nvSpPr>
          <p:spPr>
            <a:xfrm>
              <a:off x="0" y="0"/>
              <a:ext cx="7239000" cy="6096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2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980" name="合作案例：生活健康与文创升级"/>
            <p:cNvSpPr txBox="1"/>
            <p:nvPr/>
          </p:nvSpPr>
          <p:spPr>
            <a:xfrm>
              <a:off x="0" y="0"/>
              <a:ext cx="7239000" cy="457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2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合作案例：生活健康与文创升级</a:t>
              </a:r>
            </a:p>
          </p:txBody>
        </p:sp>
      </p:grpSp>
      <p:sp>
        <p:nvSpPr>
          <p:cNvPr id="982" name="矩形 40"/>
          <p:cNvSpPr/>
          <p:nvPr/>
        </p:nvSpPr>
        <p:spPr>
          <a:xfrm>
            <a:off x="4482465" y="1480819"/>
            <a:ext cx="3028951" cy="1695451"/>
          </a:xfrm>
          <a:prstGeom prst="rect">
            <a:avLst/>
          </a:prstGeom>
          <a:solidFill>
            <a:srgbClr val="0F1620"/>
          </a:solidFill>
          <a:ln>
            <a:solidFill>
              <a:srgbClr val="29415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83" name="矩形 41"/>
          <p:cNvSpPr/>
          <p:nvPr/>
        </p:nvSpPr>
        <p:spPr>
          <a:xfrm>
            <a:off x="4482465" y="1480819"/>
            <a:ext cx="3028951" cy="38101"/>
          </a:xfrm>
          <a:prstGeom prst="rect">
            <a:avLst/>
          </a:prstGeom>
          <a:solidFill>
            <a:srgbClr val="8B5CF6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986" name="矩形 42"/>
          <p:cNvGrpSpPr/>
          <p:nvPr/>
        </p:nvGrpSpPr>
        <p:grpSpPr>
          <a:xfrm>
            <a:off x="4653915" y="1614170"/>
            <a:ext cx="2686051" cy="317501"/>
            <a:chOff x="0" y="0"/>
            <a:chExt cx="2686050" cy="317500"/>
          </a:xfrm>
        </p:grpSpPr>
        <p:sp>
          <p:nvSpPr>
            <p:cNvPr id="984" name="矩形"/>
            <p:cNvSpPr/>
            <p:nvPr/>
          </p:nvSpPr>
          <p:spPr>
            <a:xfrm>
              <a:off x="0" y="0"/>
              <a:ext cx="2686050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985" name="智能念佛机"/>
            <p:cNvSpPr txBox="1"/>
            <p:nvPr/>
          </p:nvSpPr>
          <p:spPr>
            <a:xfrm>
              <a:off x="0" y="0"/>
              <a:ext cx="268605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智能念佛机</a:t>
              </a:r>
            </a:p>
          </p:txBody>
        </p:sp>
      </p:grpSp>
      <p:grpSp>
        <p:nvGrpSpPr>
          <p:cNvPr id="989" name="矩形 43"/>
          <p:cNvGrpSpPr/>
          <p:nvPr/>
        </p:nvGrpSpPr>
        <p:grpSpPr>
          <a:xfrm>
            <a:off x="4653915" y="1969770"/>
            <a:ext cx="2686051" cy="1047751"/>
            <a:chOff x="0" y="0"/>
            <a:chExt cx="2686050" cy="1047750"/>
          </a:xfrm>
        </p:grpSpPr>
        <p:sp>
          <p:nvSpPr>
            <p:cNvPr id="987" name="矩形"/>
            <p:cNvSpPr/>
            <p:nvPr/>
          </p:nvSpPr>
          <p:spPr>
            <a:xfrm>
              <a:off x="0" y="0"/>
              <a:ext cx="2686050" cy="10477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988" name="- 计数、讲座、经文播放…"/>
            <p:cNvSpPr txBox="1"/>
            <p:nvPr/>
          </p:nvSpPr>
          <p:spPr>
            <a:xfrm>
              <a:off x="0" y="0"/>
              <a:ext cx="2686050" cy="762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- 计数、讲座、经文播放</a:t>
              </a:r>
            </a:p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- 家庭修行与送礼文创场景</a:t>
              </a:r>
            </a:p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- 首批合作 10</a:t>
              </a:r>
              <a:r>
                <a:t>0</a:t>
              </a:r>
              <a:r>
                <a:t>00 台</a:t>
              </a:r>
            </a:p>
          </p:txBody>
        </p:sp>
      </p:grpSp>
      <p:sp>
        <p:nvSpPr>
          <p:cNvPr id="990" name="矩形 44"/>
          <p:cNvSpPr/>
          <p:nvPr/>
        </p:nvSpPr>
        <p:spPr>
          <a:xfrm>
            <a:off x="7651750" y="1495425"/>
            <a:ext cx="4095750" cy="3619500"/>
          </a:xfrm>
          <a:prstGeom prst="rect">
            <a:avLst/>
          </a:prstGeom>
          <a:solidFill>
            <a:srgbClr val="0A1018"/>
          </a:solidFill>
          <a:ln>
            <a:solidFill>
              <a:srgbClr val="36566B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91" name="矩形 45"/>
          <p:cNvSpPr/>
          <p:nvPr/>
        </p:nvSpPr>
        <p:spPr>
          <a:xfrm>
            <a:off x="7804150" y="1646237"/>
            <a:ext cx="3790950" cy="12701"/>
          </a:xfrm>
          <a:prstGeom prst="rect">
            <a:avLst/>
          </a:prstGeom>
          <a:solidFill>
            <a:srgbClr val="243B4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92" name="矩形 46"/>
          <p:cNvSpPr/>
          <p:nvPr/>
        </p:nvSpPr>
        <p:spPr>
          <a:xfrm>
            <a:off x="7804150" y="4951412"/>
            <a:ext cx="3790950" cy="12701"/>
          </a:xfrm>
          <a:prstGeom prst="rect">
            <a:avLst/>
          </a:prstGeom>
          <a:solidFill>
            <a:srgbClr val="243B4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93" name="矩形 47"/>
          <p:cNvSpPr/>
          <p:nvPr/>
        </p:nvSpPr>
        <p:spPr>
          <a:xfrm>
            <a:off x="7802562" y="1647825"/>
            <a:ext cx="12701" cy="3314700"/>
          </a:xfrm>
          <a:prstGeom prst="rect">
            <a:avLst/>
          </a:prstGeom>
          <a:solidFill>
            <a:srgbClr val="243B4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94" name="矩形 48"/>
          <p:cNvSpPr/>
          <p:nvPr/>
        </p:nvSpPr>
        <p:spPr>
          <a:xfrm>
            <a:off x="11583987" y="1647825"/>
            <a:ext cx="12701" cy="3314700"/>
          </a:xfrm>
          <a:prstGeom prst="rect">
            <a:avLst/>
          </a:prstGeom>
          <a:solidFill>
            <a:srgbClr val="243B4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997" name="矩形 51"/>
          <p:cNvGrpSpPr/>
          <p:nvPr/>
        </p:nvGrpSpPr>
        <p:grpSpPr>
          <a:xfrm>
            <a:off x="628650" y="6477000"/>
            <a:ext cx="4381500" cy="190500"/>
            <a:chOff x="0" y="0"/>
            <a:chExt cx="4381500" cy="190500"/>
          </a:xfrm>
        </p:grpSpPr>
        <p:sp>
          <p:nvSpPr>
            <p:cNvPr id="995" name="矩形"/>
            <p:cNvSpPr/>
            <p:nvPr/>
          </p:nvSpPr>
          <p:spPr>
            <a:xfrm>
              <a:off x="0" y="0"/>
              <a:ext cx="438150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996" name="生活健康 / 文创礼品"/>
            <p:cNvSpPr txBox="1"/>
            <p:nvPr/>
          </p:nvSpPr>
          <p:spPr>
            <a:xfrm>
              <a:off x="0" y="0"/>
              <a:ext cx="4381500" cy="127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lvl1pPr>
            </a:lstStyle>
            <a:p>
              <a:pPr/>
              <a:r>
                <a:t>生活健康 / 文创礼品</a:t>
              </a:r>
            </a:p>
          </p:txBody>
        </p:sp>
      </p:grpSp>
      <p:grpSp>
        <p:nvGrpSpPr>
          <p:cNvPr id="1000" name="矩形 52"/>
          <p:cNvGrpSpPr/>
          <p:nvPr/>
        </p:nvGrpSpPr>
        <p:grpSpPr>
          <a:xfrm>
            <a:off x="11239500" y="6477000"/>
            <a:ext cx="400050" cy="190500"/>
            <a:chOff x="0" y="0"/>
            <a:chExt cx="400050" cy="190500"/>
          </a:xfrm>
        </p:grpSpPr>
        <p:sp>
          <p:nvSpPr>
            <p:cNvPr id="998" name="矩形"/>
            <p:cNvSpPr/>
            <p:nvPr/>
          </p:nvSpPr>
          <p:spPr>
            <a:xfrm>
              <a:off x="0" y="0"/>
              <a:ext cx="40005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999" name="14"/>
            <p:cNvSpPr txBox="1"/>
            <p:nvPr/>
          </p:nvSpPr>
          <p:spPr>
            <a:xfrm>
              <a:off x="0" y="0"/>
              <a:ext cx="400050" cy="139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  <a:r>
                <a:t>1</a:t>
              </a:r>
              <a:r>
                <a:t>4</a:t>
              </a:r>
            </a:p>
          </p:txBody>
        </p:sp>
      </p:grpSp>
      <p:sp>
        <p:nvSpPr>
          <p:cNvPr id="1001" name="矩形 53"/>
          <p:cNvSpPr/>
          <p:nvPr/>
        </p:nvSpPr>
        <p:spPr>
          <a:xfrm>
            <a:off x="276225" y="1495425"/>
            <a:ext cx="4095750" cy="3619500"/>
          </a:xfrm>
          <a:prstGeom prst="rect">
            <a:avLst/>
          </a:prstGeom>
          <a:solidFill>
            <a:srgbClr val="0A1018"/>
          </a:solidFill>
          <a:ln>
            <a:solidFill>
              <a:srgbClr val="36566B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02" name="矩形 54"/>
          <p:cNvSpPr/>
          <p:nvPr/>
        </p:nvSpPr>
        <p:spPr>
          <a:xfrm>
            <a:off x="428625" y="1646237"/>
            <a:ext cx="3790950" cy="12701"/>
          </a:xfrm>
          <a:prstGeom prst="rect">
            <a:avLst/>
          </a:prstGeom>
          <a:solidFill>
            <a:srgbClr val="243B4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03" name="矩形 55"/>
          <p:cNvSpPr/>
          <p:nvPr/>
        </p:nvSpPr>
        <p:spPr>
          <a:xfrm>
            <a:off x="428625" y="4951412"/>
            <a:ext cx="3790950" cy="12701"/>
          </a:xfrm>
          <a:prstGeom prst="rect">
            <a:avLst/>
          </a:prstGeom>
          <a:solidFill>
            <a:srgbClr val="243B4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04" name="矩形 56"/>
          <p:cNvSpPr/>
          <p:nvPr/>
        </p:nvSpPr>
        <p:spPr>
          <a:xfrm>
            <a:off x="427037" y="1647825"/>
            <a:ext cx="12701" cy="3314700"/>
          </a:xfrm>
          <a:prstGeom prst="rect">
            <a:avLst/>
          </a:prstGeom>
          <a:solidFill>
            <a:srgbClr val="243B4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05" name="矩形 57"/>
          <p:cNvSpPr/>
          <p:nvPr/>
        </p:nvSpPr>
        <p:spPr>
          <a:xfrm>
            <a:off x="4208462" y="1647825"/>
            <a:ext cx="12701" cy="3314700"/>
          </a:xfrm>
          <a:prstGeom prst="rect">
            <a:avLst/>
          </a:prstGeom>
          <a:solidFill>
            <a:srgbClr val="243B4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06" name="矩形 59"/>
          <p:cNvSpPr/>
          <p:nvPr/>
        </p:nvSpPr>
        <p:spPr>
          <a:xfrm>
            <a:off x="4488815" y="3417570"/>
            <a:ext cx="3028951" cy="1695451"/>
          </a:xfrm>
          <a:prstGeom prst="rect">
            <a:avLst/>
          </a:prstGeom>
          <a:solidFill>
            <a:srgbClr val="0F1620"/>
          </a:solidFill>
          <a:ln>
            <a:solidFill>
              <a:srgbClr val="29415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07" name="矩形 60"/>
          <p:cNvSpPr/>
          <p:nvPr/>
        </p:nvSpPr>
        <p:spPr>
          <a:xfrm>
            <a:off x="4488815" y="3417570"/>
            <a:ext cx="3028951" cy="38101"/>
          </a:xfrm>
          <a:prstGeom prst="rect">
            <a:avLst/>
          </a:prstGeom>
          <a:solidFill>
            <a:schemeClr val="accent2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1010" name="矩形 61"/>
          <p:cNvGrpSpPr/>
          <p:nvPr/>
        </p:nvGrpSpPr>
        <p:grpSpPr>
          <a:xfrm>
            <a:off x="4660265" y="3538220"/>
            <a:ext cx="2686051" cy="317501"/>
            <a:chOff x="0" y="0"/>
            <a:chExt cx="2686050" cy="317500"/>
          </a:xfrm>
        </p:grpSpPr>
        <p:sp>
          <p:nvSpPr>
            <p:cNvPr id="1008" name="矩形"/>
            <p:cNvSpPr/>
            <p:nvPr/>
          </p:nvSpPr>
          <p:spPr>
            <a:xfrm>
              <a:off x="0" y="0"/>
              <a:ext cx="2686050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r"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009" name="智能AI鱼缸"/>
            <p:cNvSpPr txBox="1"/>
            <p:nvPr/>
          </p:nvSpPr>
          <p:spPr>
            <a:xfrm>
              <a:off x="0" y="0"/>
              <a:ext cx="268605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r"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  <a:r>
                <a:t>智能</a:t>
              </a:r>
              <a:r>
                <a:t>AI</a:t>
              </a:r>
              <a:r>
                <a:t>鱼缸</a:t>
              </a:r>
            </a:p>
          </p:txBody>
        </p:sp>
      </p:grpSp>
      <p:grpSp>
        <p:nvGrpSpPr>
          <p:cNvPr id="1013" name="矩形 62"/>
          <p:cNvGrpSpPr/>
          <p:nvPr/>
        </p:nvGrpSpPr>
        <p:grpSpPr>
          <a:xfrm>
            <a:off x="4660265" y="3830320"/>
            <a:ext cx="2686051" cy="1270001"/>
            <a:chOff x="0" y="0"/>
            <a:chExt cx="2686050" cy="1270000"/>
          </a:xfrm>
        </p:grpSpPr>
        <p:sp>
          <p:nvSpPr>
            <p:cNvPr id="1011" name="矩形"/>
            <p:cNvSpPr/>
            <p:nvPr/>
          </p:nvSpPr>
          <p:spPr>
            <a:xfrm>
              <a:off x="0" y="0"/>
              <a:ext cx="2686050" cy="10477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r"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1012" name="- 鱼脸识别…"/>
            <p:cNvSpPr txBox="1"/>
            <p:nvPr/>
          </p:nvSpPr>
          <p:spPr>
            <a:xfrm>
              <a:off x="0" y="0"/>
              <a:ext cx="2686050" cy="1270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r"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- 鱼脸识别 </a:t>
              </a:r>
            </a:p>
            <a:p>
              <a:pPr algn="r"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- 水质实时监测</a:t>
              </a:r>
            </a:p>
            <a:p>
              <a:pPr algn="r"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- </a:t>
              </a:r>
              <a:r>
                <a:t>养鱼知识互动</a:t>
              </a:r>
            </a:p>
            <a:p>
              <a:pPr algn="r"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- </a:t>
              </a:r>
              <a:r>
                <a:t>自动投喂</a:t>
              </a:r>
            </a:p>
            <a:p>
              <a:pPr algn="r"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- </a:t>
              </a:r>
              <a:r>
                <a:t>首批合作</a:t>
              </a:r>
              <a:r>
                <a:t>：6000</a:t>
              </a:r>
              <a:r>
                <a:t>台</a:t>
              </a:r>
            </a:p>
          </p:txBody>
        </p:sp>
      </p:grpSp>
      <p:sp>
        <p:nvSpPr>
          <p:cNvPr id="1014" name="矩形 63"/>
          <p:cNvSpPr/>
          <p:nvPr/>
        </p:nvSpPr>
        <p:spPr>
          <a:xfrm>
            <a:off x="466725" y="5581650"/>
            <a:ext cx="10772775" cy="514350"/>
          </a:xfrm>
          <a:prstGeom prst="rect">
            <a:avLst/>
          </a:prstGeom>
          <a:solidFill>
            <a:srgbClr val="111D28"/>
          </a:solidFill>
          <a:ln>
            <a:solidFill>
              <a:srgbClr val="FFB454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1017" name="矩形 50"/>
          <p:cNvGrpSpPr/>
          <p:nvPr/>
        </p:nvGrpSpPr>
        <p:grpSpPr>
          <a:xfrm>
            <a:off x="762000" y="5733415"/>
            <a:ext cx="10296525" cy="362586"/>
            <a:chOff x="0" y="0"/>
            <a:chExt cx="10296525" cy="362585"/>
          </a:xfrm>
        </p:grpSpPr>
        <p:sp>
          <p:nvSpPr>
            <p:cNvPr id="1015" name="矩形"/>
            <p:cNvSpPr/>
            <p:nvPr/>
          </p:nvSpPr>
          <p:spPr>
            <a:xfrm>
              <a:off x="0" y="-1"/>
              <a:ext cx="10296525" cy="362587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016" name="这些案例共同证明：传统产品一旦具备语音、识别、内容和主动服务能力，就能从“卖硬件”升级为“卖体验和持续服务”。"/>
            <p:cNvSpPr txBox="1"/>
            <p:nvPr/>
          </p:nvSpPr>
          <p:spPr>
            <a:xfrm>
              <a:off x="0" y="-1"/>
              <a:ext cx="10296525" cy="266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这些案例共同证明：传统产品一旦具备语音、识别、内容和主动服务能力，就能从“卖硬件”升级为“卖体验和持续服务”。</a:t>
              </a:r>
            </a:p>
          </p:txBody>
        </p:sp>
      </p:grpSp>
      <p:pic>
        <p:nvPicPr>
          <p:cNvPr id="1018" name="图片 64" descr="图片 6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1659889"/>
            <a:ext cx="3287396" cy="32873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9" name="图片 65" descr="图片 65"/>
          <p:cNvPicPr>
            <a:picLocks noChangeAspect="1"/>
          </p:cNvPicPr>
          <p:nvPr/>
        </p:nvPicPr>
        <p:blipFill>
          <a:blip r:embed="rId3">
            <a:extLst/>
          </a:blip>
          <a:srcRect l="0" t="3616" r="0" b="3262"/>
          <a:stretch>
            <a:fillRect/>
          </a:stretch>
        </p:blipFill>
        <p:spPr>
          <a:xfrm>
            <a:off x="8239125" y="1659254"/>
            <a:ext cx="2921671" cy="32880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0A0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22" name="矩形 2"/>
          <p:cNvSpPr/>
          <p:nvPr/>
        </p:nvSpPr>
        <p:spPr>
          <a:xfrm>
            <a:off x="760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23" name="矩形 3"/>
          <p:cNvSpPr/>
          <p:nvPr/>
        </p:nvSpPr>
        <p:spPr>
          <a:xfrm>
            <a:off x="1522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24" name="矩形 4"/>
          <p:cNvSpPr/>
          <p:nvPr/>
        </p:nvSpPr>
        <p:spPr>
          <a:xfrm>
            <a:off x="2284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25" name="矩形 5"/>
          <p:cNvSpPr/>
          <p:nvPr/>
        </p:nvSpPr>
        <p:spPr>
          <a:xfrm>
            <a:off x="3046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26" name="矩形 6"/>
          <p:cNvSpPr/>
          <p:nvPr/>
        </p:nvSpPr>
        <p:spPr>
          <a:xfrm>
            <a:off x="3808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27" name="矩形 7"/>
          <p:cNvSpPr/>
          <p:nvPr/>
        </p:nvSpPr>
        <p:spPr>
          <a:xfrm>
            <a:off x="4570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28" name="矩形 8"/>
          <p:cNvSpPr/>
          <p:nvPr/>
        </p:nvSpPr>
        <p:spPr>
          <a:xfrm>
            <a:off x="5332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29" name="矩形 9"/>
          <p:cNvSpPr/>
          <p:nvPr/>
        </p:nvSpPr>
        <p:spPr>
          <a:xfrm>
            <a:off x="6094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30" name="矩形 10"/>
          <p:cNvSpPr/>
          <p:nvPr/>
        </p:nvSpPr>
        <p:spPr>
          <a:xfrm>
            <a:off x="6856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31" name="矩形 11"/>
          <p:cNvSpPr/>
          <p:nvPr/>
        </p:nvSpPr>
        <p:spPr>
          <a:xfrm>
            <a:off x="7618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32" name="矩形 12"/>
          <p:cNvSpPr/>
          <p:nvPr/>
        </p:nvSpPr>
        <p:spPr>
          <a:xfrm>
            <a:off x="8380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33" name="矩形 13"/>
          <p:cNvSpPr/>
          <p:nvPr/>
        </p:nvSpPr>
        <p:spPr>
          <a:xfrm>
            <a:off x="9142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34" name="矩形 14"/>
          <p:cNvSpPr/>
          <p:nvPr/>
        </p:nvSpPr>
        <p:spPr>
          <a:xfrm>
            <a:off x="9904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35" name="矩形 15"/>
          <p:cNvSpPr/>
          <p:nvPr/>
        </p:nvSpPr>
        <p:spPr>
          <a:xfrm>
            <a:off x="10666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36" name="矩形 16"/>
          <p:cNvSpPr/>
          <p:nvPr/>
        </p:nvSpPr>
        <p:spPr>
          <a:xfrm>
            <a:off x="11428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37" name="矩形 17"/>
          <p:cNvSpPr/>
          <p:nvPr/>
        </p:nvSpPr>
        <p:spPr>
          <a:xfrm>
            <a:off x="0" y="760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38" name="矩形 18"/>
          <p:cNvSpPr/>
          <p:nvPr/>
        </p:nvSpPr>
        <p:spPr>
          <a:xfrm>
            <a:off x="0" y="1522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39" name="矩形 19"/>
          <p:cNvSpPr/>
          <p:nvPr/>
        </p:nvSpPr>
        <p:spPr>
          <a:xfrm>
            <a:off x="0" y="2284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40" name="矩形 20"/>
          <p:cNvSpPr/>
          <p:nvPr/>
        </p:nvSpPr>
        <p:spPr>
          <a:xfrm>
            <a:off x="0" y="3046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41" name="矩形 21"/>
          <p:cNvSpPr/>
          <p:nvPr/>
        </p:nvSpPr>
        <p:spPr>
          <a:xfrm>
            <a:off x="0" y="3808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42" name="矩形 22"/>
          <p:cNvSpPr/>
          <p:nvPr/>
        </p:nvSpPr>
        <p:spPr>
          <a:xfrm>
            <a:off x="0" y="4570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43" name="矩形 23"/>
          <p:cNvSpPr/>
          <p:nvPr/>
        </p:nvSpPr>
        <p:spPr>
          <a:xfrm>
            <a:off x="0" y="5332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44" name="矩形 24"/>
          <p:cNvSpPr/>
          <p:nvPr/>
        </p:nvSpPr>
        <p:spPr>
          <a:xfrm>
            <a:off x="0" y="6094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45" name="矩形 25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35D4F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46" name="矩形 26"/>
          <p:cNvSpPr/>
          <p:nvPr/>
        </p:nvSpPr>
        <p:spPr>
          <a:xfrm>
            <a:off x="0" y="76200"/>
            <a:ext cx="3048000" cy="38100"/>
          </a:xfrm>
          <a:prstGeom prst="rect">
            <a:avLst/>
          </a:prstGeom>
          <a:solidFill>
            <a:srgbClr val="A6FF6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47" name="矩形 27"/>
          <p:cNvSpPr/>
          <p:nvPr/>
        </p:nvSpPr>
        <p:spPr>
          <a:xfrm>
            <a:off x="10191750" y="76200"/>
            <a:ext cx="2000250" cy="38100"/>
          </a:xfrm>
          <a:prstGeom prst="rect">
            <a:avLst/>
          </a:prstGeom>
          <a:solidFill>
            <a:srgbClr val="FF4FA3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1050" name="矩形 30"/>
          <p:cNvGrpSpPr/>
          <p:nvPr/>
        </p:nvGrpSpPr>
        <p:grpSpPr>
          <a:xfrm>
            <a:off x="647700" y="400050"/>
            <a:ext cx="4953000" cy="266700"/>
            <a:chOff x="0" y="0"/>
            <a:chExt cx="4953000" cy="266700"/>
          </a:xfrm>
        </p:grpSpPr>
        <p:sp>
          <p:nvSpPr>
            <p:cNvPr id="1048" name="矩形"/>
            <p:cNvSpPr/>
            <p:nvPr/>
          </p:nvSpPr>
          <p:spPr>
            <a:xfrm>
              <a:off x="0" y="0"/>
              <a:ext cx="4953000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1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049" name="12 / 现有案例提炼"/>
            <p:cNvSpPr txBox="1"/>
            <p:nvPr/>
          </p:nvSpPr>
          <p:spPr>
            <a:xfrm>
              <a:off x="0" y="0"/>
              <a:ext cx="4953000" cy="203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11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  <a:r>
                <a:t>1</a:t>
              </a:r>
              <a:r>
                <a:t>2</a:t>
              </a:r>
              <a:r>
                <a:t> / 现有案例提炼</a:t>
              </a:r>
            </a:p>
          </p:txBody>
        </p:sp>
      </p:grpSp>
      <p:grpSp>
        <p:nvGrpSpPr>
          <p:cNvPr id="1053" name="矩形 31"/>
          <p:cNvGrpSpPr/>
          <p:nvPr/>
        </p:nvGrpSpPr>
        <p:grpSpPr>
          <a:xfrm>
            <a:off x="628650" y="742950"/>
            <a:ext cx="6858000" cy="609600"/>
            <a:chOff x="0" y="0"/>
            <a:chExt cx="6858000" cy="609600"/>
          </a:xfrm>
        </p:grpSpPr>
        <p:sp>
          <p:nvSpPr>
            <p:cNvPr id="1051" name="矩形"/>
            <p:cNvSpPr/>
            <p:nvPr/>
          </p:nvSpPr>
          <p:spPr>
            <a:xfrm>
              <a:off x="0" y="0"/>
              <a:ext cx="6858000" cy="6096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2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052" name="合作案例：儿童教育与陪伴"/>
            <p:cNvSpPr txBox="1"/>
            <p:nvPr/>
          </p:nvSpPr>
          <p:spPr>
            <a:xfrm>
              <a:off x="0" y="0"/>
              <a:ext cx="6858000" cy="457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2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合作案例：儿童教育与陪伴</a:t>
              </a:r>
            </a:p>
          </p:txBody>
        </p:sp>
      </p:grpSp>
      <p:sp>
        <p:nvSpPr>
          <p:cNvPr id="1054" name="矩形 32"/>
          <p:cNvSpPr/>
          <p:nvPr/>
        </p:nvSpPr>
        <p:spPr>
          <a:xfrm>
            <a:off x="685800" y="1504950"/>
            <a:ext cx="3190875" cy="3429000"/>
          </a:xfrm>
          <a:prstGeom prst="rect">
            <a:avLst/>
          </a:prstGeom>
          <a:solidFill>
            <a:srgbClr val="0A1018"/>
          </a:solidFill>
          <a:ln>
            <a:solidFill>
              <a:srgbClr val="36566B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55" name="矩形 33"/>
          <p:cNvSpPr/>
          <p:nvPr/>
        </p:nvSpPr>
        <p:spPr>
          <a:xfrm>
            <a:off x="838200" y="1655762"/>
            <a:ext cx="2886075" cy="12701"/>
          </a:xfrm>
          <a:prstGeom prst="rect">
            <a:avLst/>
          </a:prstGeom>
          <a:solidFill>
            <a:srgbClr val="243B4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56" name="矩形 34"/>
          <p:cNvSpPr/>
          <p:nvPr/>
        </p:nvSpPr>
        <p:spPr>
          <a:xfrm>
            <a:off x="838200" y="4770437"/>
            <a:ext cx="2886075" cy="12701"/>
          </a:xfrm>
          <a:prstGeom prst="rect">
            <a:avLst/>
          </a:prstGeom>
          <a:solidFill>
            <a:srgbClr val="243B4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57" name="矩形 35"/>
          <p:cNvSpPr/>
          <p:nvPr/>
        </p:nvSpPr>
        <p:spPr>
          <a:xfrm>
            <a:off x="836612" y="1657350"/>
            <a:ext cx="12701" cy="3124200"/>
          </a:xfrm>
          <a:prstGeom prst="rect">
            <a:avLst/>
          </a:prstGeom>
          <a:solidFill>
            <a:srgbClr val="243B4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58" name="矩形 36"/>
          <p:cNvSpPr/>
          <p:nvPr/>
        </p:nvSpPr>
        <p:spPr>
          <a:xfrm>
            <a:off x="3713162" y="1657350"/>
            <a:ext cx="12701" cy="3124200"/>
          </a:xfrm>
          <a:prstGeom prst="rect">
            <a:avLst/>
          </a:prstGeom>
          <a:solidFill>
            <a:srgbClr val="243B4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1061" name="矩形 37"/>
          <p:cNvGrpSpPr/>
          <p:nvPr/>
        </p:nvGrpSpPr>
        <p:grpSpPr>
          <a:xfrm>
            <a:off x="876300" y="3105150"/>
            <a:ext cx="2809875" cy="228600"/>
            <a:chOff x="0" y="0"/>
            <a:chExt cx="2809875" cy="228600"/>
          </a:xfrm>
        </p:grpSpPr>
        <p:sp>
          <p:nvSpPr>
            <p:cNvPr id="1059" name="矩形"/>
            <p:cNvSpPr/>
            <p:nvPr/>
          </p:nvSpPr>
          <p:spPr>
            <a:xfrm>
              <a:off x="0" y="0"/>
              <a:ext cx="2809875" cy="2286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sz="900">
                  <a:solidFill>
                    <a:srgbClr val="6F839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1060" name="实际案例图片位"/>
            <p:cNvSpPr txBox="1"/>
            <p:nvPr/>
          </p:nvSpPr>
          <p:spPr>
            <a:xfrm>
              <a:off x="0" y="0"/>
              <a:ext cx="2809875" cy="1651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 sz="900">
                  <a:solidFill>
                    <a:srgbClr val="6F839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实际案例图片位</a:t>
              </a:r>
            </a:p>
          </p:txBody>
        </p:sp>
      </p:grpSp>
      <p:sp>
        <p:nvSpPr>
          <p:cNvPr id="1062" name="矩形 38"/>
          <p:cNvSpPr/>
          <p:nvPr/>
        </p:nvSpPr>
        <p:spPr>
          <a:xfrm>
            <a:off x="4210050" y="1504950"/>
            <a:ext cx="2266950" cy="2053590"/>
          </a:xfrm>
          <a:prstGeom prst="rect">
            <a:avLst/>
          </a:prstGeom>
          <a:solidFill>
            <a:srgbClr val="0F1620"/>
          </a:solidFill>
          <a:ln>
            <a:solidFill>
              <a:srgbClr val="29415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63" name="矩形 39"/>
          <p:cNvSpPr/>
          <p:nvPr/>
        </p:nvSpPr>
        <p:spPr>
          <a:xfrm>
            <a:off x="4210050" y="1504950"/>
            <a:ext cx="2266950" cy="38100"/>
          </a:xfrm>
          <a:prstGeom prst="rect">
            <a:avLst/>
          </a:prstGeom>
          <a:solidFill>
            <a:srgbClr val="35D4F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1066" name="矩形 40"/>
          <p:cNvGrpSpPr/>
          <p:nvPr/>
        </p:nvGrpSpPr>
        <p:grpSpPr>
          <a:xfrm>
            <a:off x="4381500" y="1676400"/>
            <a:ext cx="1924050" cy="317500"/>
            <a:chOff x="0" y="0"/>
            <a:chExt cx="1924050" cy="317500"/>
          </a:xfrm>
        </p:grpSpPr>
        <p:sp>
          <p:nvSpPr>
            <p:cNvPr id="1064" name="矩形"/>
            <p:cNvSpPr/>
            <p:nvPr/>
          </p:nvSpPr>
          <p:spPr>
            <a:xfrm>
              <a:off x="0" y="0"/>
              <a:ext cx="1924050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065" name="AI 毛绒玩具"/>
            <p:cNvSpPr txBox="1"/>
            <p:nvPr/>
          </p:nvSpPr>
          <p:spPr>
            <a:xfrm>
              <a:off x="0" y="0"/>
              <a:ext cx="192405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AI 毛绒玩具</a:t>
              </a:r>
            </a:p>
          </p:txBody>
        </p:sp>
      </p:grpSp>
      <p:grpSp>
        <p:nvGrpSpPr>
          <p:cNvPr id="1069" name="矩形 41"/>
          <p:cNvGrpSpPr/>
          <p:nvPr/>
        </p:nvGrpSpPr>
        <p:grpSpPr>
          <a:xfrm>
            <a:off x="4381500" y="2019300"/>
            <a:ext cx="1924050" cy="1524000"/>
            <a:chOff x="0" y="0"/>
            <a:chExt cx="1924050" cy="1524000"/>
          </a:xfrm>
        </p:grpSpPr>
        <p:sp>
          <p:nvSpPr>
            <p:cNvPr id="1067" name="矩形"/>
            <p:cNvSpPr/>
            <p:nvPr/>
          </p:nvSpPr>
          <p:spPr>
            <a:xfrm>
              <a:off x="0" y="0"/>
              <a:ext cx="1924050" cy="7810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1068" name="- 从单向陪伴变成双向互动…"/>
            <p:cNvSpPr txBox="1"/>
            <p:nvPr/>
          </p:nvSpPr>
          <p:spPr>
            <a:xfrm>
              <a:off x="0" y="0"/>
              <a:ext cx="1924050" cy="1524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- 从单向陪伴变成双向互动</a:t>
              </a:r>
            </a:p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- 幼儿园角色、老师沟通、情绪识别</a:t>
              </a:r>
            </a:p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- 已接入约 8000 个设备/账号</a:t>
              </a:r>
            </a:p>
          </p:txBody>
        </p:sp>
      </p:grpSp>
      <p:sp>
        <p:nvSpPr>
          <p:cNvPr id="1070" name="矩形 42"/>
          <p:cNvSpPr/>
          <p:nvPr/>
        </p:nvSpPr>
        <p:spPr>
          <a:xfrm>
            <a:off x="6743700" y="1504950"/>
            <a:ext cx="2266950" cy="2053590"/>
          </a:xfrm>
          <a:prstGeom prst="rect">
            <a:avLst/>
          </a:prstGeom>
          <a:solidFill>
            <a:srgbClr val="0F1620"/>
          </a:solidFill>
          <a:ln>
            <a:solidFill>
              <a:srgbClr val="29415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71" name="矩形 43"/>
          <p:cNvSpPr/>
          <p:nvPr/>
        </p:nvSpPr>
        <p:spPr>
          <a:xfrm>
            <a:off x="6743700" y="1504950"/>
            <a:ext cx="2266950" cy="38100"/>
          </a:xfrm>
          <a:prstGeom prst="rect">
            <a:avLst/>
          </a:prstGeom>
          <a:solidFill>
            <a:srgbClr val="A6FF6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1074" name="矩形 44"/>
          <p:cNvGrpSpPr/>
          <p:nvPr/>
        </p:nvGrpSpPr>
        <p:grpSpPr>
          <a:xfrm>
            <a:off x="6915150" y="1676400"/>
            <a:ext cx="1924050" cy="317500"/>
            <a:chOff x="0" y="0"/>
            <a:chExt cx="1924050" cy="317500"/>
          </a:xfrm>
        </p:grpSpPr>
        <p:sp>
          <p:nvSpPr>
            <p:cNvPr id="1072" name="矩形"/>
            <p:cNvSpPr/>
            <p:nvPr/>
          </p:nvSpPr>
          <p:spPr>
            <a:xfrm>
              <a:off x="0" y="0"/>
              <a:ext cx="1924050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073" name="智语语音盒子"/>
            <p:cNvSpPr txBox="1"/>
            <p:nvPr/>
          </p:nvSpPr>
          <p:spPr>
            <a:xfrm>
              <a:off x="0" y="0"/>
              <a:ext cx="192405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智语语音盒子</a:t>
              </a:r>
            </a:p>
          </p:txBody>
        </p:sp>
      </p:grpSp>
      <p:grpSp>
        <p:nvGrpSpPr>
          <p:cNvPr id="1077" name="矩形 45"/>
          <p:cNvGrpSpPr/>
          <p:nvPr/>
        </p:nvGrpSpPr>
        <p:grpSpPr>
          <a:xfrm>
            <a:off x="6915150" y="2019300"/>
            <a:ext cx="1924050" cy="1270000"/>
            <a:chOff x="0" y="0"/>
            <a:chExt cx="1924050" cy="1270000"/>
          </a:xfrm>
        </p:grpSpPr>
        <p:sp>
          <p:nvSpPr>
            <p:cNvPr id="1075" name="矩形"/>
            <p:cNvSpPr/>
            <p:nvPr/>
          </p:nvSpPr>
          <p:spPr>
            <a:xfrm>
              <a:off x="0" y="0"/>
              <a:ext cx="1924050" cy="7810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1076" name="- 外语、背诵、百科、提醒助手…"/>
            <p:cNvSpPr txBox="1"/>
            <p:nvPr/>
          </p:nvSpPr>
          <p:spPr>
            <a:xfrm>
              <a:off x="0" y="0"/>
              <a:ext cx="1924050" cy="1270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- 外语、背诵、百科、提醒助手</a:t>
              </a:r>
            </a:p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- 接入约 3 万台</a:t>
              </a:r>
            </a:p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- 学习场景中留存率达 75%</a:t>
              </a:r>
            </a:p>
          </p:txBody>
        </p:sp>
      </p:grpSp>
      <p:sp>
        <p:nvSpPr>
          <p:cNvPr id="1078" name="矩形 46"/>
          <p:cNvSpPr/>
          <p:nvPr/>
        </p:nvSpPr>
        <p:spPr>
          <a:xfrm>
            <a:off x="9277350" y="1504950"/>
            <a:ext cx="2266950" cy="2054225"/>
          </a:xfrm>
          <a:prstGeom prst="rect">
            <a:avLst/>
          </a:prstGeom>
          <a:solidFill>
            <a:srgbClr val="0F1620"/>
          </a:solidFill>
          <a:ln>
            <a:solidFill>
              <a:srgbClr val="29415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79" name="矩形 47"/>
          <p:cNvSpPr/>
          <p:nvPr/>
        </p:nvSpPr>
        <p:spPr>
          <a:xfrm>
            <a:off x="9277350" y="1504950"/>
            <a:ext cx="2266950" cy="38100"/>
          </a:xfrm>
          <a:prstGeom prst="rect">
            <a:avLst/>
          </a:prstGeom>
          <a:solidFill>
            <a:srgbClr val="FF4FA3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1082" name="矩形 48"/>
          <p:cNvGrpSpPr/>
          <p:nvPr/>
        </p:nvGrpSpPr>
        <p:grpSpPr>
          <a:xfrm>
            <a:off x="9448800" y="1676400"/>
            <a:ext cx="1924050" cy="317500"/>
            <a:chOff x="0" y="0"/>
            <a:chExt cx="1924050" cy="317500"/>
          </a:xfrm>
        </p:grpSpPr>
        <p:sp>
          <p:nvSpPr>
            <p:cNvPr id="1080" name="矩形"/>
            <p:cNvSpPr/>
            <p:nvPr/>
          </p:nvSpPr>
          <p:spPr>
            <a:xfrm>
              <a:off x="0" y="0"/>
              <a:ext cx="1924050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081" name="AI 伴学台灯"/>
            <p:cNvSpPr txBox="1"/>
            <p:nvPr/>
          </p:nvSpPr>
          <p:spPr>
            <a:xfrm>
              <a:off x="0" y="0"/>
              <a:ext cx="192405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AI 伴学台灯</a:t>
              </a:r>
            </a:p>
          </p:txBody>
        </p:sp>
      </p:grpSp>
      <p:grpSp>
        <p:nvGrpSpPr>
          <p:cNvPr id="1085" name="矩形 49"/>
          <p:cNvGrpSpPr/>
          <p:nvPr/>
        </p:nvGrpSpPr>
        <p:grpSpPr>
          <a:xfrm>
            <a:off x="9448800" y="2019300"/>
            <a:ext cx="1924050" cy="1016000"/>
            <a:chOff x="0" y="0"/>
            <a:chExt cx="1924050" cy="1016000"/>
          </a:xfrm>
        </p:grpSpPr>
        <p:sp>
          <p:nvSpPr>
            <p:cNvPr id="1083" name="矩形"/>
            <p:cNvSpPr/>
            <p:nvPr/>
          </p:nvSpPr>
          <p:spPr>
            <a:xfrm>
              <a:off x="0" y="0"/>
              <a:ext cx="1924050" cy="7810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1084" name="- 指尖点题 + OCR 识别…"/>
            <p:cNvSpPr txBox="1"/>
            <p:nvPr/>
          </p:nvSpPr>
          <p:spPr>
            <a:xfrm>
              <a:off x="0" y="0"/>
              <a:ext cx="1924050" cy="1016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- 指尖点题 + OCR 识别</a:t>
              </a:r>
            </a:p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- 语音分步讲解</a:t>
              </a:r>
            </a:p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- 内测反馈陪读时间减少 70%</a:t>
              </a:r>
            </a:p>
          </p:txBody>
        </p:sp>
      </p:grpSp>
      <p:grpSp>
        <p:nvGrpSpPr>
          <p:cNvPr id="1088" name="矩形 53"/>
          <p:cNvGrpSpPr/>
          <p:nvPr/>
        </p:nvGrpSpPr>
        <p:grpSpPr>
          <a:xfrm>
            <a:off x="628650" y="6477000"/>
            <a:ext cx="4381500" cy="190500"/>
            <a:chOff x="0" y="0"/>
            <a:chExt cx="4381500" cy="190500"/>
          </a:xfrm>
        </p:grpSpPr>
        <p:sp>
          <p:nvSpPr>
            <p:cNvPr id="1086" name="矩形"/>
            <p:cNvSpPr/>
            <p:nvPr/>
          </p:nvSpPr>
          <p:spPr>
            <a:xfrm>
              <a:off x="0" y="0"/>
              <a:ext cx="438150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1087" name="儿童教育 / 陪伴互动"/>
            <p:cNvSpPr txBox="1"/>
            <p:nvPr/>
          </p:nvSpPr>
          <p:spPr>
            <a:xfrm>
              <a:off x="0" y="0"/>
              <a:ext cx="4381500" cy="127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lvl1pPr>
            </a:lstStyle>
            <a:p>
              <a:pPr/>
              <a:r>
                <a:t>儿童教育 / 陪伴互动</a:t>
              </a:r>
            </a:p>
          </p:txBody>
        </p:sp>
      </p:grpSp>
      <p:grpSp>
        <p:nvGrpSpPr>
          <p:cNvPr id="1091" name="矩形 54"/>
          <p:cNvGrpSpPr/>
          <p:nvPr/>
        </p:nvGrpSpPr>
        <p:grpSpPr>
          <a:xfrm>
            <a:off x="11239500" y="6477000"/>
            <a:ext cx="400050" cy="190500"/>
            <a:chOff x="0" y="0"/>
            <a:chExt cx="400050" cy="190500"/>
          </a:xfrm>
        </p:grpSpPr>
        <p:sp>
          <p:nvSpPr>
            <p:cNvPr id="1089" name="矩形"/>
            <p:cNvSpPr/>
            <p:nvPr/>
          </p:nvSpPr>
          <p:spPr>
            <a:xfrm>
              <a:off x="0" y="0"/>
              <a:ext cx="40005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1090" name="15"/>
            <p:cNvSpPr txBox="1"/>
            <p:nvPr/>
          </p:nvSpPr>
          <p:spPr>
            <a:xfrm>
              <a:off x="0" y="0"/>
              <a:ext cx="400050" cy="139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  <a:r>
                <a:t>1</a:t>
              </a:r>
              <a:r>
                <a:t>5</a:t>
              </a:r>
            </a:p>
          </p:txBody>
        </p:sp>
      </p:grpSp>
      <p:pic>
        <p:nvPicPr>
          <p:cNvPr id="1092" name="图片 55" descr="图片 55"/>
          <p:cNvPicPr>
            <a:picLocks noChangeAspect="1"/>
          </p:cNvPicPr>
          <p:nvPr/>
        </p:nvPicPr>
        <p:blipFill>
          <a:blip r:embed="rId2">
            <a:extLst/>
          </a:blip>
          <a:srcRect l="4363" t="0" r="4662" b="0"/>
          <a:stretch>
            <a:fillRect/>
          </a:stretch>
        </p:blipFill>
        <p:spPr>
          <a:xfrm>
            <a:off x="824864" y="2009775"/>
            <a:ext cx="2899412" cy="2390775"/>
          </a:xfrm>
          <a:prstGeom prst="rect">
            <a:avLst/>
          </a:prstGeom>
          <a:ln w="12700">
            <a:miter lim="400000"/>
          </a:ln>
        </p:spPr>
      </p:pic>
      <p:sp>
        <p:nvSpPr>
          <p:cNvPr id="1093" name="矩形 63"/>
          <p:cNvSpPr/>
          <p:nvPr/>
        </p:nvSpPr>
        <p:spPr>
          <a:xfrm>
            <a:off x="4210050" y="3810000"/>
            <a:ext cx="7334250" cy="1123950"/>
          </a:xfrm>
          <a:prstGeom prst="rect">
            <a:avLst/>
          </a:prstGeom>
          <a:solidFill>
            <a:srgbClr val="111D28"/>
          </a:solidFill>
          <a:ln>
            <a:solidFill>
              <a:srgbClr val="FFB454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1096" name="矩形 51"/>
          <p:cNvGrpSpPr/>
          <p:nvPr/>
        </p:nvGrpSpPr>
        <p:grpSpPr>
          <a:xfrm>
            <a:off x="4495800" y="4114800"/>
            <a:ext cx="6762750" cy="635000"/>
            <a:chOff x="0" y="0"/>
            <a:chExt cx="6762750" cy="635000"/>
          </a:xfrm>
        </p:grpSpPr>
        <p:sp>
          <p:nvSpPr>
            <p:cNvPr id="1094" name="矩形"/>
            <p:cNvSpPr/>
            <p:nvPr/>
          </p:nvSpPr>
          <p:spPr>
            <a:xfrm>
              <a:off x="0" y="0"/>
              <a:ext cx="6762750" cy="4572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095" name="核心变化：教育硬件不再只是播放内容，而是能听懂孩子的问题，给出分步反馈，并形成持续陪伴。"/>
            <p:cNvSpPr txBox="1"/>
            <p:nvPr/>
          </p:nvSpPr>
          <p:spPr>
            <a:xfrm>
              <a:off x="0" y="0"/>
              <a:ext cx="6762750" cy="635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>
                  <a:solidFill>
                    <a:srgbClr val="F4F8FB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核心变化：教育硬件不再只是播放内容，而是</a:t>
              </a:r>
              <a:r>
                <a:rPr>
                  <a:latin typeface="PingFang SC Semibold"/>
                  <a:ea typeface="PingFang SC Semibold"/>
                  <a:cs typeface="PingFang SC Semibold"/>
                  <a:sym typeface="PingFang SC Semibold"/>
                </a:rPr>
                <a:t>能听懂孩子的问题，给出分步反馈，并形成持续陪伴。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0A0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99" name="矩形 2"/>
          <p:cNvSpPr/>
          <p:nvPr/>
        </p:nvSpPr>
        <p:spPr>
          <a:xfrm>
            <a:off x="760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00" name="矩形 3"/>
          <p:cNvSpPr/>
          <p:nvPr/>
        </p:nvSpPr>
        <p:spPr>
          <a:xfrm>
            <a:off x="1522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01" name="矩形 4"/>
          <p:cNvSpPr/>
          <p:nvPr/>
        </p:nvSpPr>
        <p:spPr>
          <a:xfrm>
            <a:off x="2284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02" name="矩形 5"/>
          <p:cNvSpPr/>
          <p:nvPr/>
        </p:nvSpPr>
        <p:spPr>
          <a:xfrm>
            <a:off x="3046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03" name="矩形 6"/>
          <p:cNvSpPr/>
          <p:nvPr/>
        </p:nvSpPr>
        <p:spPr>
          <a:xfrm>
            <a:off x="3808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04" name="矩形 7"/>
          <p:cNvSpPr/>
          <p:nvPr/>
        </p:nvSpPr>
        <p:spPr>
          <a:xfrm>
            <a:off x="4570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05" name="矩形 8"/>
          <p:cNvSpPr/>
          <p:nvPr/>
        </p:nvSpPr>
        <p:spPr>
          <a:xfrm>
            <a:off x="5332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06" name="矩形 9"/>
          <p:cNvSpPr/>
          <p:nvPr/>
        </p:nvSpPr>
        <p:spPr>
          <a:xfrm>
            <a:off x="6094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07" name="矩形 10"/>
          <p:cNvSpPr/>
          <p:nvPr/>
        </p:nvSpPr>
        <p:spPr>
          <a:xfrm>
            <a:off x="6856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08" name="矩形 11"/>
          <p:cNvSpPr/>
          <p:nvPr/>
        </p:nvSpPr>
        <p:spPr>
          <a:xfrm>
            <a:off x="7618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09" name="矩形 12"/>
          <p:cNvSpPr/>
          <p:nvPr/>
        </p:nvSpPr>
        <p:spPr>
          <a:xfrm>
            <a:off x="8380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10" name="矩形 13"/>
          <p:cNvSpPr/>
          <p:nvPr/>
        </p:nvSpPr>
        <p:spPr>
          <a:xfrm>
            <a:off x="9142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11" name="矩形 14"/>
          <p:cNvSpPr/>
          <p:nvPr/>
        </p:nvSpPr>
        <p:spPr>
          <a:xfrm>
            <a:off x="9904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12" name="矩形 15"/>
          <p:cNvSpPr/>
          <p:nvPr/>
        </p:nvSpPr>
        <p:spPr>
          <a:xfrm>
            <a:off x="10666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13" name="矩形 16"/>
          <p:cNvSpPr/>
          <p:nvPr/>
        </p:nvSpPr>
        <p:spPr>
          <a:xfrm>
            <a:off x="11428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14" name="矩形 17"/>
          <p:cNvSpPr/>
          <p:nvPr/>
        </p:nvSpPr>
        <p:spPr>
          <a:xfrm>
            <a:off x="0" y="760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15" name="矩形 18"/>
          <p:cNvSpPr/>
          <p:nvPr/>
        </p:nvSpPr>
        <p:spPr>
          <a:xfrm>
            <a:off x="0" y="1522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16" name="矩形 19"/>
          <p:cNvSpPr/>
          <p:nvPr/>
        </p:nvSpPr>
        <p:spPr>
          <a:xfrm>
            <a:off x="0" y="2284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17" name="矩形 20"/>
          <p:cNvSpPr/>
          <p:nvPr/>
        </p:nvSpPr>
        <p:spPr>
          <a:xfrm>
            <a:off x="0" y="3046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18" name="矩形 21"/>
          <p:cNvSpPr/>
          <p:nvPr/>
        </p:nvSpPr>
        <p:spPr>
          <a:xfrm>
            <a:off x="0" y="3808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19" name="矩形 22"/>
          <p:cNvSpPr/>
          <p:nvPr/>
        </p:nvSpPr>
        <p:spPr>
          <a:xfrm>
            <a:off x="0" y="4570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20" name="矩形 23"/>
          <p:cNvSpPr/>
          <p:nvPr/>
        </p:nvSpPr>
        <p:spPr>
          <a:xfrm>
            <a:off x="0" y="5332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21" name="矩形 24"/>
          <p:cNvSpPr/>
          <p:nvPr/>
        </p:nvSpPr>
        <p:spPr>
          <a:xfrm>
            <a:off x="0" y="6094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22" name="矩形 25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35D4F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23" name="矩形 26"/>
          <p:cNvSpPr/>
          <p:nvPr/>
        </p:nvSpPr>
        <p:spPr>
          <a:xfrm>
            <a:off x="0" y="76200"/>
            <a:ext cx="3048000" cy="38100"/>
          </a:xfrm>
          <a:prstGeom prst="rect">
            <a:avLst/>
          </a:prstGeom>
          <a:solidFill>
            <a:srgbClr val="A6FF6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24" name="矩形 27"/>
          <p:cNvSpPr/>
          <p:nvPr/>
        </p:nvSpPr>
        <p:spPr>
          <a:xfrm>
            <a:off x="10191750" y="76200"/>
            <a:ext cx="2000250" cy="38100"/>
          </a:xfrm>
          <a:prstGeom prst="rect">
            <a:avLst/>
          </a:prstGeom>
          <a:solidFill>
            <a:srgbClr val="FF4FA3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1127" name="矩形 30"/>
          <p:cNvGrpSpPr/>
          <p:nvPr/>
        </p:nvGrpSpPr>
        <p:grpSpPr>
          <a:xfrm>
            <a:off x="647700" y="400050"/>
            <a:ext cx="4953000" cy="266700"/>
            <a:chOff x="0" y="0"/>
            <a:chExt cx="4953000" cy="266700"/>
          </a:xfrm>
        </p:grpSpPr>
        <p:sp>
          <p:nvSpPr>
            <p:cNvPr id="1125" name="矩形"/>
            <p:cNvSpPr/>
            <p:nvPr/>
          </p:nvSpPr>
          <p:spPr>
            <a:xfrm>
              <a:off x="0" y="0"/>
              <a:ext cx="4953000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1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126" name="13 / 现有案例提炼"/>
            <p:cNvSpPr txBox="1"/>
            <p:nvPr/>
          </p:nvSpPr>
          <p:spPr>
            <a:xfrm>
              <a:off x="0" y="0"/>
              <a:ext cx="4953000" cy="203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11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  <a:r>
                <a:t>1</a:t>
              </a:r>
              <a:r>
                <a:t>3</a:t>
              </a:r>
              <a:r>
                <a:t> / </a:t>
              </a:r>
              <a:r>
                <a:t>现有案例提炼</a:t>
              </a:r>
            </a:p>
          </p:txBody>
        </p:sp>
      </p:grpSp>
      <p:grpSp>
        <p:nvGrpSpPr>
          <p:cNvPr id="1130" name="矩形 31"/>
          <p:cNvGrpSpPr/>
          <p:nvPr/>
        </p:nvGrpSpPr>
        <p:grpSpPr>
          <a:xfrm>
            <a:off x="628650" y="742950"/>
            <a:ext cx="7239000" cy="609600"/>
            <a:chOff x="0" y="0"/>
            <a:chExt cx="7239000" cy="609600"/>
          </a:xfrm>
        </p:grpSpPr>
        <p:sp>
          <p:nvSpPr>
            <p:cNvPr id="1128" name="矩形"/>
            <p:cNvSpPr/>
            <p:nvPr/>
          </p:nvSpPr>
          <p:spPr>
            <a:xfrm>
              <a:off x="0" y="0"/>
              <a:ext cx="7239000" cy="6096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2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129" name="合作案例：智能 AI 枕头"/>
            <p:cNvSpPr txBox="1"/>
            <p:nvPr/>
          </p:nvSpPr>
          <p:spPr>
            <a:xfrm>
              <a:off x="0" y="0"/>
              <a:ext cx="7239000" cy="457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2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  <a:r>
                <a:t>合作案例：</a:t>
              </a:r>
              <a:r>
                <a:t>智能</a:t>
              </a:r>
              <a:r>
                <a:t> AI </a:t>
              </a:r>
              <a:r>
                <a:t>枕头</a:t>
              </a:r>
            </a:p>
          </p:txBody>
        </p:sp>
      </p:grpSp>
      <p:sp>
        <p:nvSpPr>
          <p:cNvPr id="1131" name="矩形 32"/>
          <p:cNvSpPr/>
          <p:nvPr/>
        </p:nvSpPr>
        <p:spPr>
          <a:xfrm>
            <a:off x="1206500" y="1447800"/>
            <a:ext cx="3454400" cy="3752850"/>
          </a:xfrm>
          <a:prstGeom prst="rect">
            <a:avLst/>
          </a:prstGeom>
          <a:solidFill>
            <a:srgbClr val="0A1018"/>
          </a:solidFill>
          <a:ln>
            <a:solidFill>
              <a:srgbClr val="36566B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1134" name="矩形 46"/>
          <p:cNvGrpSpPr/>
          <p:nvPr/>
        </p:nvGrpSpPr>
        <p:grpSpPr>
          <a:xfrm>
            <a:off x="5981700" y="3819525"/>
            <a:ext cx="1809750" cy="469900"/>
            <a:chOff x="0" y="0"/>
            <a:chExt cx="1809750" cy="469900"/>
          </a:xfrm>
        </p:grpSpPr>
        <p:sp>
          <p:nvSpPr>
            <p:cNvPr id="1132" name="矩形"/>
            <p:cNvSpPr/>
            <p:nvPr/>
          </p:nvSpPr>
          <p:spPr>
            <a:xfrm>
              <a:off x="0" y="0"/>
              <a:ext cx="1809750" cy="4381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2600">
                  <a:solidFill>
                    <a:srgbClr val="FF4FA3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133" name="2-3万台"/>
            <p:cNvSpPr txBox="1"/>
            <p:nvPr/>
          </p:nvSpPr>
          <p:spPr>
            <a:xfrm>
              <a:off x="0" y="0"/>
              <a:ext cx="1809750" cy="4699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2600">
                  <a:solidFill>
                    <a:srgbClr val="FF4FA3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  <a:r>
                <a:t>2-3</a:t>
              </a:r>
              <a:r>
                <a:t>万台</a:t>
              </a:r>
            </a:p>
          </p:txBody>
        </p:sp>
      </p:grpSp>
      <p:grpSp>
        <p:nvGrpSpPr>
          <p:cNvPr id="1137" name="矩形 47"/>
          <p:cNvGrpSpPr/>
          <p:nvPr/>
        </p:nvGrpSpPr>
        <p:grpSpPr>
          <a:xfrm>
            <a:off x="5981700" y="4257675"/>
            <a:ext cx="1809750" cy="323850"/>
            <a:chOff x="0" y="0"/>
            <a:chExt cx="1809750" cy="323850"/>
          </a:xfrm>
        </p:grpSpPr>
        <p:sp>
          <p:nvSpPr>
            <p:cNvPr id="1135" name="矩形"/>
            <p:cNvSpPr/>
            <p:nvPr/>
          </p:nvSpPr>
          <p:spPr>
            <a:xfrm>
              <a:off x="0" y="0"/>
              <a:ext cx="1809750" cy="3238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9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1136" name="首批出货量"/>
            <p:cNvSpPr txBox="1"/>
            <p:nvPr/>
          </p:nvSpPr>
          <p:spPr>
            <a:xfrm>
              <a:off x="0" y="0"/>
              <a:ext cx="1809750" cy="1651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9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首批出货量</a:t>
              </a:r>
            </a:p>
          </p:txBody>
        </p:sp>
      </p:grpSp>
      <p:sp>
        <p:nvSpPr>
          <p:cNvPr id="1138" name="矩形 48"/>
          <p:cNvSpPr/>
          <p:nvPr/>
        </p:nvSpPr>
        <p:spPr>
          <a:xfrm>
            <a:off x="666750" y="5429249"/>
            <a:ext cx="10287000" cy="561342"/>
          </a:xfrm>
          <a:prstGeom prst="rect">
            <a:avLst/>
          </a:prstGeom>
          <a:solidFill>
            <a:srgbClr val="111D28"/>
          </a:solidFill>
          <a:ln>
            <a:solidFill>
              <a:srgbClr val="FFB454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1141" name="矩形 49"/>
          <p:cNvGrpSpPr/>
          <p:nvPr/>
        </p:nvGrpSpPr>
        <p:grpSpPr>
          <a:xfrm>
            <a:off x="990600" y="5581650"/>
            <a:ext cx="9620250" cy="317500"/>
            <a:chOff x="0" y="0"/>
            <a:chExt cx="9620250" cy="317500"/>
          </a:xfrm>
        </p:grpSpPr>
        <p:sp>
          <p:nvSpPr>
            <p:cNvPr id="1139" name="矩形"/>
            <p:cNvSpPr/>
            <p:nvPr/>
          </p:nvSpPr>
          <p:spPr>
            <a:xfrm>
              <a:off x="0" y="0"/>
              <a:ext cx="9620250" cy="2476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140" name="核心变化：让用户少翻身20%，睡得更香"/>
            <p:cNvSpPr txBox="1"/>
            <p:nvPr/>
          </p:nvSpPr>
          <p:spPr>
            <a:xfrm>
              <a:off x="0" y="0"/>
              <a:ext cx="962025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ctr">
                <a:defRPr>
                  <a:solidFill>
                    <a:srgbClr val="F4F8FB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核心变化：</a:t>
              </a:r>
              <a:r>
                <a:rPr>
                  <a:latin typeface="PingFang SC Semibold"/>
                  <a:ea typeface="PingFang SC Semibold"/>
                  <a:cs typeface="PingFang SC Semibold"/>
                  <a:sym typeface="PingFang SC Semibold"/>
                </a:rPr>
                <a:t>让用户少翻身20%，睡得更香</a:t>
              </a:r>
            </a:p>
          </p:txBody>
        </p:sp>
      </p:grpSp>
      <p:grpSp>
        <p:nvGrpSpPr>
          <p:cNvPr id="1144" name="矩形 50"/>
          <p:cNvGrpSpPr/>
          <p:nvPr/>
        </p:nvGrpSpPr>
        <p:grpSpPr>
          <a:xfrm>
            <a:off x="628650" y="6477000"/>
            <a:ext cx="4381500" cy="190500"/>
            <a:chOff x="0" y="0"/>
            <a:chExt cx="4381500" cy="190500"/>
          </a:xfrm>
        </p:grpSpPr>
        <p:sp>
          <p:nvSpPr>
            <p:cNvPr id="1142" name="矩形"/>
            <p:cNvSpPr/>
            <p:nvPr/>
          </p:nvSpPr>
          <p:spPr>
            <a:xfrm>
              <a:off x="0" y="0"/>
              <a:ext cx="438150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1143" name="智能AI枕头"/>
            <p:cNvSpPr txBox="1"/>
            <p:nvPr/>
          </p:nvSpPr>
          <p:spPr>
            <a:xfrm>
              <a:off x="0" y="0"/>
              <a:ext cx="4381500" cy="127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  <a:r>
                <a:t>智能</a:t>
              </a:r>
              <a:r>
                <a:t>AI</a:t>
              </a:r>
              <a:r>
                <a:t>枕头</a:t>
              </a:r>
            </a:p>
          </p:txBody>
        </p:sp>
      </p:grpSp>
      <p:grpSp>
        <p:nvGrpSpPr>
          <p:cNvPr id="1147" name="矩形 51"/>
          <p:cNvGrpSpPr/>
          <p:nvPr/>
        </p:nvGrpSpPr>
        <p:grpSpPr>
          <a:xfrm>
            <a:off x="11239500" y="6477000"/>
            <a:ext cx="400050" cy="190500"/>
            <a:chOff x="0" y="0"/>
            <a:chExt cx="400050" cy="190500"/>
          </a:xfrm>
        </p:grpSpPr>
        <p:sp>
          <p:nvSpPr>
            <p:cNvPr id="1145" name="矩形"/>
            <p:cNvSpPr/>
            <p:nvPr/>
          </p:nvSpPr>
          <p:spPr>
            <a:xfrm>
              <a:off x="0" y="0"/>
              <a:ext cx="40005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1146" name="16"/>
            <p:cNvSpPr txBox="1"/>
            <p:nvPr/>
          </p:nvSpPr>
          <p:spPr>
            <a:xfrm>
              <a:off x="0" y="0"/>
              <a:ext cx="400050" cy="139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  <a:r>
                <a:t>1</a:t>
              </a:r>
              <a:r>
                <a:t>6</a:t>
              </a:r>
            </a:p>
          </p:txBody>
        </p:sp>
      </p:grpSp>
      <p:pic>
        <p:nvPicPr>
          <p:cNvPr id="1148" name="图片 37" descr="图片 3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24000" y="1459230"/>
            <a:ext cx="2794000" cy="3736341"/>
          </a:xfrm>
          <a:prstGeom prst="rect">
            <a:avLst/>
          </a:prstGeom>
          <a:ln w="12700">
            <a:miter lim="400000"/>
          </a:ln>
        </p:spPr>
      </p:pic>
      <p:sp>
        <p:nvSpPr>
          <p:cNvPr id="1149" name="矩形 40"/>
          <p:cNvSpPr/>
          <p:nvPr/>
        </p:nvSpPr>
        <p:spPr>
          <a:xfrm>
            <a:off x="5010149" y="1495425"/>
            <a:ext cx="5934712" cy="3700780"/>
          </a:xfrm>
          <a:prstGeom prst="rect">
            <a:avLst/>
          </a:prstGeom>
          <a:solidFill>
            <a:srgbClr val="0F1620"/>
          </a:solidFill>
          <a:ln>
            <a:solidFill>
              <a:srgbClr val="29415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50" name="矩形 41"/>
          <p:cNvSpPr/>
          <p:nvPr/>
        </p:nvSpPr>
        <p:spPr>
          <a:xfrm>
            <a:off x="5010149" y="1495425"/>
            <a:ext cx="5934712" cy="79375"/>
          </a:xfrm>
          <a:prstGeom prst="rect">
            <a:avLst/>
          </a:prstGeom>
          <a:solidFill>
            <a:srgbClr val="8B5CF6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1153" name="矩形 42"/>
          <p:cNvGrpSpPr/>
          <p:nvPr/>
        </p:nvGrpSpPr>
        <p:grpSpPr>
          <a:xfrm>
            <a:off x="5181600" y="1666875"/>
            <a:ext cx="5262880" cy="559435"/>
            <a:chOff x="0" y="0"/>
            <a:chExt cx="5262879" cy="559434"/>
          </a:xfrm>
        </p:grpSpPr>
        <p:sp>
          <p:nvSpPr>
            <p:cNvPr id="1151" name="矩形"/>
            <p:cNvSpPr/>
            <p:nvPr/>
          </p:nvSpPr>
          <p:spPr>
            <a:xfrm>
              <a:off x="0" y="0"/>
              <a:ext cx="5262880" cy="559435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2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152" name="智能 AI 枕头"/>
            <p:cNvSpPr txBox="1"/>
            <p:nvPr/>
          </p:nvSpPr>
          <p:spPr>
            <a:xfrm>
              <a:off x="0" y="0"/>
              <a:ext cx="5262880" cy="457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2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  <a:r>
                <a:t>智能</a:t>
              </a:r>
              <a:r>
                <a:t> AI </a:t>
              </a:r>
              <a:r>
                <a:t>枕头</a:t>
              </a:r>
            </a:p>
          </p:txBody>
        </p:sp>
      </p:grpSp>
      <p:grpSp>
        <p:nvGrpSpPr>
          <p:cNvPr id="1156" name="矩形 43"/>
          <p:cNvGrpSpPr/>
          <p:nvPr/>
        </p:nvGrpSpPr>
        <p:grpSpPr>
          <a:xfrm>
            <a:off x="5181600" y="2286000"/>
            <a:ext cx="5486400" cy="2199640"/>
            <a:chOff x="0" y="0"/>
            <a:chExt cx="5486400" cy="2199639"/>
          </a:xfrm>
        </p:grpSpPr>
        <p:sp>
          <p:nvSpPr>
            <p:cNvPr id="1154" name="矩形"/>
            <p:cNvSpPr/>
            <p:nvPr/>
          </p:nvSpPr>
          <p:spPr>
            <a:xfrm>
              <a:off x="0" y="0"/>
              <a:ext cx="5486400" cy="219964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5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1155" name="- 通过 AI 服务实现讲故事、对话、枕头高度调整等…"/>
            <p:cNvSpPr txBox="1"/>
            <p:nvPr/>
          </p:nvSpPr>
          <p:spPr>
            <a:xfrm>
              <a:off x="0" y="0"/>
              <a:ext cx="5486400" cy="1066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15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- </a:t>
              </a:r>
              <a:r>
                <a:t>通过</a:t>
              </a:r>
              <a:r>
                <a:t> AI </a:t>
              </a:r>
              <a:r>
                <a:t>服务实现讲故事、对话、枕头高度调整等</a:t>
              </a:r>
            </a:p>
            <a:p>
              <a:pPr>
                <a:defRPr sz="15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- </a:t>
              </a:r>
              <a:r>
                <a:t>通过</a:t>
              </a:r>
              <a:r>
                <a:t> AI </a:t>
              </a:r>
              <a:r>
                <a:t>调整头部位置，用户睡眠翻身次数减少20%，讲故事功能使儿童入睡时间缩短15分钟</a:t>
              </a:r>
            </a:p>
            <a:p>
              <a:pPr>
                <a:defRPr sz="15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- 首批合作</a:t>
              </a:r>
              <a:r>
                <a:t> </a:t>
              </a:r>
              <a:r>
                <a:t>10</a:t>
              </a:r>
              <a:r>
                <a:t>0</a:t>
              </a:r>
              <a:r>
                <a:t>00</a:t>
              </a:r>
              <a:r>
                <a:t> </a:t>
              </a:r>
              <a:r>
                <a:t>台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0A0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59" name="矩形 2"/>
          <p:cNvSpPr/>
          <p:nvPr/>
        </p:nvSpPr>
        <p:spPr>
          <a:xfrm>
            <a:off x="760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60" name="矩形 3"/>
          <p:cNvSpPr/>
          <p:nvPr/>
        </p:nvSpPr>
        <p:spPr>
          <a:xfrm>
            <a:off x="1522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61" name="矩形 4"/>
          <p:cNvSpPr/>
          <p:nvPr/>
        </p:nvSpPr>
        <p:spPr>
          <a:xfrm>
            <a:off x="2284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62" name="矩形 5"/>
          <p:cNvSpPr/>
          <p:nvPr/>
        </p:nvSpPr>
        <p:spPr>
          <a:xfrm>
            <a:off x="3046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63" name="矩形 6"/>
          <p:cNvSpPr/>
          <p:nvPr/>
        </p:nvSpPr>
        <p:spPr>
          <a:xfrm>
            <a:off x="3808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64" name="矩形 7"/>
          <p:cNvSpPr/>
          <p:nvPr/>
        </p:nvSpPr>
        <p:spPr>
          <a:xfrm>
            <a:off x="4570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65" name="矩形 8"/>
          <p:cNvSpPr/>
          <p:nvPr/>
        </p:nvSpPr>
        <p:spPr>
          <a:xfrm>
            <a:off x="5332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66" name="矩形 9"/>
          <p:cNvSpPr/>
          <p:nvPr/>
        </p:nvSpPr>
        <p:spPr>
          <a:xfrm>
            <a:off x="6094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67" name="矩形 10"/>
          <p:cNvSpPr/>
          <p:nvPr/>
        </p:nvSpPr>
        <p:spPr>
          <a:xfrm>
            <a:off x="6856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68" name="矩形 11"/>
          <p:cNvSpPr/>
          <p:nvPr/>
        </p:nvSpPr>
        <p:spPr>
          <a:xfrm>
            <a:off x="7618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69" name="矩形 12"/>
          <p:cNvSpPr/>
          <p:nvPr/>
        </p:nvSpPr>
        <p:spPr>
          <a:xfrm>
            <a:off x="8380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70" name="矩形 13"/>
          <p:cNvSpPr/>
          <p:nvPr/>
        </p:nvSpPr>
        <p:spPr>
          <a:xfrm>
            <a:off x="9142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71" name="矩形 14"/>
          <p:cNvSpPr/>
          <p:nvPr/>
        </p:nvSpPr>
        <p:spPr>
          <a:xfrm>
            <a:off x="9904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72" name="矩形 15"/>
          <p:cNvSpPr/>
          <p:nvPr/>
        </p:nvSpPr>
        <p:spPr>
          <a:xfrm>
            <a:off x="10666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73" name="矩形 16"/>
          <p:cNvSpPr/>
          <p:nvPr/>
        </p:nvSpPr>
        <p:spPr>
          <a:xfrm>
            <a:off x="11428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74" name="矩形 17"/>
          <p:cNvSpPr/>
          <p:nvPr/>
        </p:nvSpPr>
        <p:spPr>
          <a:xfrm>
            <a:off x="0" y="760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75" name="矩形 18"/>
          <p:cNvSpPr/>
          <p:nvPr/>
        </p:nvSpPr>
        <p:spPr>
          <a:xfrm>
            <a:off x="0" y="1522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76" name="矩形 19"/>
          <p:cNvSpPr/>
          <p:nvPr/>
        </p:nvSpPr>
        <p:spPr>
          <a:xfrm>
            <a:off x="0" y="2284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77" name="矩形 20"/>
          <p:cNvSpPr/>
          <p:nvPr/>
        </p:nvSpPr>
        <p:spPr>
          <a:xfrm>
            <a:off x="0" y="3046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78" name="矩形 21"/>
          <p:cNvSpPr/>
          <p:nvPr/>
        </p:nvSpPr>
        <p:spPr>
          <a:xfrm>
            <a:off x="0" y="3808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79" name="矩形 22"/>
          <p:cNvSpPr/>
          <p:nvPr/>
        </p:nvSpPr>
        <p:spPr>
          <a:xfrm>
            <a:off x="0" y="4570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80" name="矩形 23"/>
          <p:cNvSpPr/>
          <p:nvPr/>
        </p:nvSpPr>
        <p:spPr>
          <a:xfrm>
            <a:off x="0" y="5332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81" name="矩形 24"/>
          <p:cNvSpPr/>
          <p:nvPr/>
        </p:nvSpPr>
        <p:spPr>
          <a:xfrm>
            <a:off x="0" y="6094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82" name="矩形 25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35D4F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83" name="矩形 26"/>
          <p:cNvSpPr/>
          <p:nvPr/>
        </p:nvSpPr>
        <p:spPr>
          <a:xfrm>
            <a:off x="0" y="76200"/>
            <a:ext cx="3048000" cy="38100"/>
          </a:xfrm>
          <a:prstGeom prst="rect">
            <a:avLst/>
          </a:prstGeom>
          <a:solidFill>
            <a:srgbClr val="A6FF6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84" name="矩形 27"/>
          <p:cNvSpPr/>
          <p:nvPr/>
        </p:nvSpPr>
        <p:spPr>
          <a:xfrm>
            <a:off x="10191750" y="76200"/>
            <a:ext cx="2000250" cy="38100"/>
          </a:xfrm>
          <a:prstGeom prst="rect">
            <a:avLst/>
          </a:prstGeom>
          <a:solidFill>
            <a:srgbClr val="FF4FA3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1187" name="矩形 30"/>
          <p:cNvGrpSpPr/>
          <p:nvPr/>
        </p:nvGrpSpPr>
        <p:grpSpPr>
          <a:xfrm>
            <a:off x="647700" y="400050"/>
            <a:ext cx="4953000" cy="266700"/>
            <a:chOff x="0" y="0"/>
            <a:chExt cx="4953000" cy="266700"/>
          </a:xfrm>
        </p:grpSpPr>
        <p:sp>
          <p:nvSpPr>
            <p:cNvPr id="1185" name="矩形"/>
            <p:cNvSpPr/>
            <p:nvPr/>
          </p:nvSpPr>
          <p:spPr>
            <a:xfrm>
              <a:off x="0" y="0"/>
              <a:ext cx="4953000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1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186" name="15 / 下一步怎么做"/>
            <p:cNvSpPr txBox="1"/>
            <p:nvPr/>
          </p:nvSpPr>
          <p:spPr>
            <a:xfrm>
              <a:off x="0" y="0"/>
              <a:ext cx="4953000" cy="203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11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  <a:r>
                <a:t>1</a:t>
              </a:r>
              <a:r>
                <a:t>5</a:t>
              </a:r>
              <a:r>
                <a:t> / 下一步怎么做</a:t>
              </a:r>
            </a:p>
          </p:txBody>
        </p:sp>
      </p:grpSp>
      <p:grpSp>
        <p:nvGrpSpPr>
          <p:cNvPr id="1190" name="矩形 31"/>
          <p:cNvGrpSpPr/>
          <p:nvPr/>
        </p:nvGrpSpPr>
        <p:grpSpPr>
          <a:xfrm>
            <a:off x="628650" y="742950"/>
            <a:ext cx="8382000" cy="609600"/>
            <a:chOff x="0" y="0"/>
            <a:chExt cx="8382000" cy="609600"/>
          </a:xfrm>
        </p:grpSpPr>
        <p:sp>
          <p:nvSpPr>
            <p:cNvPr id="1188" name="矩形"/>
            <p:cNvSpPr/>
            <p:nvPr/>
          </p:nvSpPr>
          <p:spPr>
            <a:xfrm>
              <a:off x="0" y="0"/>
              <a:ext cx="8382000" cy="6096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2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189" name="合作落地路径：先验证，再试产，最后持续运营"/>
            <p:cNvSpPr txBox="1"/>
            <p:nvPr/>
          </p:nvSpPr>
          <p:spPr>
            <a:xfrm>
              <a:off x="0" y="0"/>
              <a:ext cx="8382000" cy="457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2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合作落地路径：先验证，再试产，最后持续运营</a:t>
              </a:r>
            </a:p>
          </p:txBody>
        </p:sp>
      </p:grpSp>
      <p:sp>
        <p:nvSpPr>
          <p:cNvPr id="1191" name="矩形 32"/>
          <p:cNvSpPr/>
          <p:nvPr/>
        </p:nvSpPr>
        <p:spPr>
          <a:xfrm>
            <a:off x="704850" y="2000250"/>
            <a:ext cx="1428750" cy="1983104"/>
          </a:xfrm>
          <a:prstGeom prst="rect">
            <a:avLst/>
          </a:prstGeom>
          <a:solidFill>
            <a:srgbClr val="0E1722"/>
          </a:solidFill>
          <a:ln>
            <a:solidFill>
              <a:srgbClr val="35D4FF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1194" name="矩形 33"/>
          <p:cNvGrpSpPr/>
          <p:nvPr/>
        </p:nvGrpSpPr>
        <p:grpSpPr>
          <a:xfrm>
            <a:off x="857250" y="2190750"/>
            <a:ext cx="1123950" cy="323850"/>
            <a:chOff x="0" y="0"/>
            <a:chExt cx="1123950" cy="323850"/>
          </a:xfrm>
        </p:grpSpPr>
        <p:sp>
          <p:nvSpPr>
            <p:cNvPr id="1192" name="矩形"/>
            <p:cNvSpPr/>
            <p:nvPr/>
          </p:nvSpPr>
          <p:spPr>
            <a:xfrm>
              <a:off x="0" y="0"/>
              <a:ext cx="1123950" cy="3238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b="1" sz="21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1193" name="01"/>
            <p:cNvSpPr txBox="1"/>
            <p:nvPr/>
          </p:nvSpPr>
          <p:spPr>
            <a:xfrm>
              <a:off x="0" y="0"/>
              <a:ext cx="112395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 b="1" sz="21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lvl1pPr>
            </a:lstStyle>
            <a:p>
              <a:pPr/>
              <a:r>
                <a:t>01</a:t>
              </a:r>
            </a:p>
          </p:txBody>
        </p:sp>
      </p:grpSp>
      <p:grpSp>
        <p:nvGrpSpPr>
          <p:cNvPr id="1197" name="矩形 34"/>
          <p:cNvGrpSpPr/>
          <p:nvPr/>
        </p:nvGrpSpPr>
        <p:grpSpPr>
          <a:xfrm>
            <a:off x="857250" y="2686050"/>
            <a:ext cx="1123950" cy="285750"/>
            <a:chOff x="0" y="0"/>
            <a:chExt cx="1123950" cy="285750"/>
          </a:xfrm>
        </p:grpSpPr>
        <p:sp>
          <p:nvSpPr>
            <p:cNvPr id="1195" name="矩形"/>
            <p:cNvSpPr/>
            <p:nvPr/>
          </p:nvSpPr>
          <p:spPr>
            <a:xfrm>
              <a:off x="0" y="0"/>
              <a:ext cx="1123950" cy="2857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sz="1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196" name="场景诊断"/>
            <p:cNvSpPr txBox="1"/>
            <p:nvPr/>
          </p:nvSpPr>
          <p:spPr>
            <a:xfrm>
              <a:off x="0" y="0"/>
              <a:ext cx="1123950" cy="266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 sz="1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场景诊断</a:t>
              </a:r>
            </a:p>
          </p:txBody>
        </p:sp>
      </p:grpSp>
      <p:grpSp>
        <p:nvGrpSpPr>
          <p:cNvPr id="1200" name="矩形 35"/>
          <p:cNvGrpSpPr/>
          <p:nvPr/>
        </p:nvGrpSpPr>
        <p:grpSpPr>
          <a:xfrm>
            <a:off x="876300" y="3143250"/>
            <a:ext cx="1085850" cy="647700"/>
            <a:chOff x="0" y="0"/>
            <a:chExt cx="1085850" cy="647700"/>
          </a:xfrm>
        </p:grpSpPr>
        <p:sp>
          <p:nvSpPr>
            <p:cNvPr id="1198" name="矩形"/>
            <p:cNvSpPr/>
            <p:nvPr/>
          </p:nvSpPr>
          <p:spPr>
            <a:xfrm>
              <a:off x="0" y="0"/>
              <a:ext cx="1085850" cy="4762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1199" name="明确产品在什么场景下，为用户解决什么问题"/>
            <p:cNvSpPr txBox="1"/>
            <p:nvPr/>
          </p:nvSpPr>
          <p:spPr>
            <a:xfrm>
              <a:off x="0" y="0"/>
              <a:ext cx="1085850" cy="647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明确产品在什么场景下，为用户解决什么问题</a:t>
              </a:r>
            </a:p>
          </p:txBody>
        </p:sp>
      </p:grpSp>
      <p:sp>
        <p:nvSpPr>
          <p:cNvPr id="1201" name="矩形 36"/>
          <p:cNvSpPr/>
          <p:nvPr/>
        </p:nvSpPr>
        <p:spPr>
          <a:xfrm>
            <a:off x="2133600" y="2895600"/>
            <a:ext cx="361950" cy="190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02" name="矩形 37"/>
          <p:cNvSpPr/>
          <p:nvPr/>
        </p:nvSpPr>
        <p:spPr>
          <a:xfrm>
            <a:off x="2419350" y="2847975"/>
            <a:ext cx="95250" cy="952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03" name="矩形 38"/>
          <p:cNvSpPr/>
          <p:nvPr/>
        </p:nvSpPr>
        <p:spPr>
          <a:xfrm>
            <a:off x="2495550" y="2000250"/>
            <a:ext cx="1428750" cy="1983104"/>
          </a:xfrm>
          <a:prstGeom prst="rect">
            <a:avLst/>
          </a:prstGeom>
          <a:solidFill>
            <a:srgbClr val="0E1722"/>
          </a:solidFill>
          <a:ln>
            <a:solidFill>
              <a:srgbClr val="A6FF6A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1206" name="矩形 39"/>
          <p:cNvGrpSpPr/>
          <p:nvPr/>
        </p:nvGrpSpPr>
        <p:grpSpPr>
          <a:xfrm>
            <a:off x="2647950" y="2190750"/>
            <a:ext cx="1123950" cy="323850"/>
            <a:chOff x="0" y="0"/>
            <a:chExt cx="1123950" cy="323850"/>
          </a:xfrm>
        </p:grpSpPr>
        <p:sp>
          <p:nvSpPr>
            <p:cNvPr id="1204" name="矩形"/>
            <p:cNvSpPr/>
            <p:nvPr/>
          </p:nvSpPr>
          <p:spPr>
            <a:xfrm>
              <a:off x="0" y="0"/>
              <a:ext cx="1123950" cy="3238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b="1" sz="2100">
                  <a:solidFill>
                    <a:srgbClr val="A6FF6A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1205" name="02"/>
            <p:cNvSpPr txBox="1"/>
            <p:nvPr/>
          </p:nvSpPr>
          <p:spPr>
            <a:xfrm>
              <a:off x="0" y="0"/>
              <a:ext cx="112395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 b="1" sz="2100">
                  <a:solidFill>
                    <a:srgbClr val="A6FF6A"/>
                  </a:solidFill>
                  <a:latin typeface="Aptos Mono"/>
                  <a:ea typeface="Aptos Mono"/>
                  <a:cs typeface="Aptos Mono"/>
                  <a:sym typeface="Aptos Mono"/>
                </a:defRPr>
              </a:lvl1pPr>
            </a:lstStyle>
            <a:p>
              <a:pPr/>
              <a:r>
                <a:t>02</a:t>
              </a:r>
            </a:p>
          </p:txBody>
        </p:sp>
      </p:grpSp>
      <p:grpSp>
        <p:nvGrpSpPr>
          <p:cNvPr id="1209" name="矩形 40"/>
          <p:cNvGrpSpPr/>
          <p:nvPr/>
        </p:nvGrpSpPr>
        <p:grpSpPr>
          <a:xfrm>
            <a:off x="2647950" y="2686050"/>
            <a:ext cx="1123950" cy="285750"/>
            <a:chOff x="0" y="0"/>
            <a:chExt cx="1123950" cy="285750"/>
          </a:xfrm>
        </p:grpSpPr>
        <p:sp>
          <p:nvSpPr>
            <p:cNvPr id="1207" name="矩形"/>
            <p:cNvSpPr/>
            <p:nvPr/>
          </p:nvSpPr>
          <p:spPr>
            <a:xfrm>
              <a:off x="0" y="0"/>
              <a:ext cx="1123950" cy="2857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sz="1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208" name="功能定义"/>
            <p:cNvSpPr txBox="1"/>
            <p:nvPr/>
          </p:nvSpPr>
          <p:spPr>
            <a:xfrm>
              <a:off x="0" y="0"/>
              <a:ext cx="1123950" cy="266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 sz="1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功能定义</a:t>
              </a:r>
            </a:p>
          </p:txBody>
        </p:sp>
      </p:grpSp>
      <p:grpSp>
        <p:nvGrpSpPr>
          <p:cNvPr id="1212" name="矩形 41"/>
          <p:cNvGrpSpPr/>
          <p:nvPr/>
        </p:nvGrpSpPr>
        <p:grpSpPr>
          <a:xfrm>
            <a:off x="2667000" y="3143250"/>
            <a:ext cx="1085850" cy="647700"/>
            <a:chOff x="0" y="0"/>
            <a:chExt cx="1085850" cy="647700"/>
          </a:xfrm>
        </p:grpSpPr>
        <p:sp>
          <p:nvSpPr>
            <p:cNvPr id="1210" name="矩形"/>
            <p:cNvSpPr/>
            <p:nvPr/>
          </p:nvSpPr>
          <p:spPr>
            <a:xfrm>
              <a:off x="0" y="0"/>
              <a:ext cx="1085850" cy="4762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1211" name="语音、视觉、传感器、内容与控制动作拆解"/>
            <p:cNvSpPr txBox="1"/>
            <p:nvPr/>
          </p:nvSpPr>
          <p:spPr>
            <a:xfrm>
              <a:off x="0" y="0"/>
              <a:ext cx="1085850" cy="647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语音、视觉、传感器、内容与控制动作拆解</a:t>
              </a:r>
            </a:p>
          </p:txBody>
        </p:sp>
      </p:grpSp>
      <p:sp>
        <p:nvSpPr>
          <p:cNvPr id="1213" name="矩形 42"/>
          <p:cNvSpPr/>
          <p:nvPr/>
        </p:nvSpPr>
        <p:spPr>
          <a:xfrm>
            <a:off x="3924300" y="2895600"/>
            <a:ext cx="361950" cy="190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14" name="矩形 43"/>
          <p:cNvSpPr/>
          <p:nvPr/>
        </p:nvSpPr>
        <p:spPr>
          <a:xfrm>
            <a:off x="4210050" y="2847975"/>
            <a:ext cx="95250" cy="952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15" name="矩形 44"/>
          <p:cNvSpPr/>
          <p:nvPr/>
        </p:nvSpPr>
        <p:spPr>
          <a:xfrm>
            <a:off x="4286250" y="2000250"/>
            <a:ext cx="1428750" cy="1983104"/>
          </a:xfrm>
          <a:prstGeom prst="rect">
            <a:avLst/>
          </a:prstGeom>
          <a:solidFill>
            <a:srgbClr val="0E1722"/>
          </a:solidFill>
          <a:ln>
            <a:solidFill>
              <a:srgbClr val="35D4FF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1218" name="矩形 45"/>
          <p:cNvGrpSpPr/>
          <p:nvPr/>
        </p:nvGrpSpPr>
        <p:grpSpPr>
          <a:xfrm>
            <a:off x="4438650" y="2190750"/>
            <a:ext cx="1123950" cy="323850"/>
            <a:chOff x="0" y="0"/>
            <a:chExt cx="1123950" cy="323850"/>
          </a:xfrm>
        </p:grpSpPr>
        <p:sp>
          <p:nvSpPr>
            <p:cNvPr id="1216" name="矩形"/>
            <p:cNvSpPr/>
            <p:nvPr/>
          </p:nvSpPr>
          <p:spPr>
            <a:xfrm>
              <a:off x="0" y="0"/>
              <a:ext cx="1123950" cy="3238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b="1" sz="21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1217" name="03"/>
            <p:cNvSpPr txBox="1"/>
            <p:nvPr/>
          </p:nvSpPr>
          <p:spPr>
            <a:xfrm>
              <a:off x="0" y="0"/>
              <a:ext cx="112395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 b="1" sz="21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lvl1pPr>
            </a:lstStyle>
            <a:p>
              <a:pPr/>
              <a:r>
                <a:t>03</a:t>
              </a:r>
            </a:p>
          </p:txBody>
        </p:sp>
      </p:grpSp>
      <p:grpSp>
        <p:nvGrpSpPr>
          <p:cNvPr id="1221" name="矩形 46"/>
          <p:cNvGrpSpPr/>
          <p:nvPr/>
        </p:nvGrpSpPr>
        <p:grpSpPr>
          <a:xfrm>
            <a:off x="4438650" y="2686050"/>
            <a:ext cx="1123950" cy="285750"/>
            <a:chOff x="0" y="0"/>
            <a:chExt cx="1123950" cy="285750"/>
          </a:xfrm>
        </p:grpSpPr>
        <p:sp>
          <p:nvSpPr>
            <p:cNvPr id="1219" name="矩形"/>
            <p:cNvSpPr/>
            <p:nvPr/>
          </p:nvSpPr>
          <p:spPr>
            <a:xfrm>
              <a:off x="0" y="0"/>
              <a:ext cx="1123950" cy="2857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sz="1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220" name="Demo 样机"/>
            <p:cNvSpPr txBox="1"/>
            <p:nvPr/>
          </p:nvSpPr>
          <p:spPr>
            <a:xfrm>
              <a:off x="0" y="0"/>
              <a:ext cx="1123950" cy="266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 sz="1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Demo 样机</a:t>
              </a:r>
            </a:p>
          </p:txBody>
        </p:sp>
      </p:grpSp>
      <p:grpSp>
        <p:nvGrpSpPr>
          <p:cNvPr id="1224" name="矩形 47"/>
          <p:cNvGrpSpPr/>
          <p:nvPr/>
        </p:nvGrpSpPr>
        <p:grpSpPr>
          <a:xfrm>
            <a:off x="4457700" y="3143250"/>
            <a:ext cx="1085850" cy="647700"/>
            <a:chOff x="0" y="0"/>
            <a:chExt cx="1085850" cy="647700"/>
          </a:xfrm>
        </p:grpSpPr>
        <p:sp>
          <p:nvSpPr>
            <p:cNvPr id="1222" name="矩形"/>
            <p:cNvSpPr/>
            <p:nvPr/>
          </p:nvSpPr>
          <p:spPr>
            <a:xfrm>
              <a:off x="0" y="0"/>
              <a:ext cx="1085850" cy="4762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1223" name="快速完成可演示、可测试的 AI 样机"/>
            <p:cNvSpPr txBox="1"/>
            <p:nvPr/>
          </p:nvSpPr>
          <p:spPr>
            <a:xfrm>
              <a:off x="0" y="0"/>
              <a:ext cx="1085850" cy="647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快速完成可演示、可测试的 AI 样机</a:t>
              </a:r>
            </a:p>
          </p:txBody>
        </p:sp>
      </p:grpSp>
      <p:sp>
        <p:nvSpPr>
          <p:cNvPr id="1225" name="矩形 48"/>
          <p:cNvSpPr/>
          <p:nvPr/>
        </p:nvSpPr>
        <p:spPr>
          <a:xfrm>
            <a:off x="5715000" y="2895600"/>
            <a:ext cx="361950" cy="190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26" name="矩形 49"/>
          <p:cNvSpPr/>
          <p:nvPr/>
        </p:nvSpPr>
        <p:spPr>
          <a:xfrm>
            <a:off x="6000750" y="2847975"/>
            <a:ext cx="95250" cy="952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27" name="矩形 50"/>
          <p:cNvSpPr/>
          <p:nvPr/>
        </p:nvSpPr>
        <p:spPr>
          <a:xfrm>
            <a:off x="6076950" y="2000250"/>
            <a:ext cx="1428750" cy="1983104"/>
          </a:xfrm>
          <a:prstGeom prst="rect">
            <a:avLst/>
          </a:prstGeom>
          <a:solidFill>
            <a:srgbClr val="0E1722"/>
          </a:solidFill>
          <a:ln>
            <a:solidFill>
              <a:srgbClr val="A6FF6A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1230" name="矩形 51"/>
          <p:cNvGrpSpPr/>
          <p:nvPr/>
        </p:nvGrpSpPr>
        <p:grpSpPr>
          <a:xfrm>
            <a:off x="6229350" y="2190750"/>
            <a:ext cx="1123950" cy="323850"/>
            <a:chOff x="0" y="0"/>
            <a:chExt cx="1123950" cy="323850"/>
          </a:xfrm>
        </p:grpSpPr>
        <p:sp>
          <p:nvSpPr>
            <p:cNvPr id="1228" name="矩形"/>
            <p:cNvSpPr/>
            <p:nvPr/>
          </p:nvSpPr>
          <p:spPr>
            <a:xfrm>
              <a:off x="0" y="0"/>
              <a:ext cx="1123950" cy="3238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b="1" sz="2100">
                  <a:solidFill>
                    <a:srgbClr val="A6FF6A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1229" name="04"/>
            <p:cNvSpPr txBox="1"/>
            <p:nvPr/>
          </p:nvSpPr>
          <p:spPr>
            <a:xfrm>
              <a:off x="0" y="0"/>
              <a:ext cx="112395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 b="1" sz="2100">
                  <a:solidFill>
                    <a:srgbClr val="A6FF6A"/>
                  </a:solidFill>
                  <a:latin typeface="Aptos Mono"/>
                  <a:ea typeface="Aptos Mono"/>
                  <a:cs typeface="Aptos Mono"/>
                  <a:sym typeface="Aptos Mono"/>
                </a:defRPr>
              </a:lvl1pPr>
            </a:lstStyle>
            <a:p>
              <a:pPr/>
              <a:r>
                <a:t>04</a:t>
              </a:r>
            </a:p>
          </p:txBody>
        </p:sp>
      </p:grpSp>
      <p:grpSp>
        <p:nvGrpSpPr>
          <p:cNvPr id="1233" name="矩形 52"/>
          <p:cNvGrpSpPr/>
          <p:nvPr/>
        </p:nvGrpSpPr>
        <p:grpSpPr>
          <a:xfrm>
            <a:off x="6229350" y="2686050"/>
            <a:ext cx="1123950" cy="285750"/>
            <a:chOff x="0" y="0"/>
            <a:chExt cx="1123950" cy="285750"/>
          </a:xfrm>
        </p:grpSpPr>
        <p:sp>
          <p:nvSpPr>
            <p:cNvPr id="1231" name="矩形"/>
            <p:cNvSpPr/>
            <p:nvPr/>
          </p:nvSpPr>
          <p:spPr>
            <a:xfrm>
              <a:off x="0" y="0"/>
              <a:ext cx="1123950" cy="2857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sz="1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232" name="小批量试产"/>
            <p:cNvSpPr txBox="1"/>
            <p:nvPr/>
          </p:nvSpPr>
          <p:spPr>
            <a:xfrm>
              <a:off x="0" y="0"/>
              <a:ext cx="1123950" cy="266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 sz="1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小批量试产</a:t>
              </a:r>
            </a:p>
          </p:txBody>
        </p:sp>
      </p:grpSp>
      <p:grpSp>
        <p:nvGrpSpPr>
          <p:cNvPr id="1236" name="矩形 53"/>
          <p:cNvGrpSpPr/>
          <p:nvPr/>
        </p:nvGrpSpPr>
        <p:grpSpPr>
          <a:xfrm>
            <a:off x="6248400" y="3143250"/>
            <a:ext cx="1085850" cy="647700"/>
            <a:chOff x="0" y="0"/>
            <a:chExt cx="1085850" cy="647700"/>
          </a:xfrm>
        </p:grpSpPr>
        <p:sp>
          <p:nvSpPr>
            <p:cNvPr id="1234" name="矩形"/>
            <p:cNvSpPr/>
            <p:nvPr/>
          </p:nvSpPr>
          <p:spPr>
            <a:xfrm>
              <a:off x="0" y="0"/>
              <a:ext cx="1085850" cy="4762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1235" name="用真实用户反馈验证体验与稳定性"/>
            <p:cNvSpPr txBox="1"/>
            <p:nvPr/>
          </p:nvSpPr>
          <p:spPr>
            <a:xfrm>
              <a:off x="0" y="0"/>
              <a:ext cx="1085850" cy="647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用真实用户反馈验证体验与稳定性</a:t>
              </a:r>
            </a:p>
          </p:txBody>
        </p:sp>
      </p:grpSp>
      <p:sp>
        <p:nvSpPr>
          <p:cNvPr id="1237" name="矩形 54"/>
          <p:cNvSpPr/>
          <p:nvPr/>
        </p:nvSpPr>
        <p:spPr>
          <a:xfrm>
            <a:off x="7505700" y="2895600"/>
            <a:ext cx="361950" cy="190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38" name="矩形 55"/>
          <p:cNvSpPr/>
          <p:nvPr/>
        </p:nvSpPr>
        <p:spPr>
          <a:xfrm>
            <a:off x="7791450" y="2847975"/>
            <a:ext cx="95250" cy="952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39" name="矩形 56"/>
          <p:cNvSpPr/>
          <p:nvPr/>
        </p:nvSpPr>
        <p:spPr>
          <a:xfrm>
            <a:off x="7867650" y="2000250"/>
            <a:ext cx="1428750" cy="1983104"/>
          </a:xfrm>
          <a:prstGeom prst="rect">
            <a:avLst/>
          </a:prstGeom>
          <a:solidFill>
            <a:srgbClr val="0E1722"/>
          </a:solidFill>
          <a:ln>
            <a:solidFill>
              <a:srgbClr val="35D4FF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1242" name="矩形 57"/>
          <p:cNvGrpSpPr/>
          <p:nvPr/>
        </p:nvGrpSpPr>
        <p:grpSpPr>
          <a:xfrm>
            <a:off x="8020050" y="2190750"/>
            <a:ext cx="1123950" cy="323850"/>
            <a:chOff x="0" y="0"/>
            <a:chExt cx="1123950" cy="323850"/>
          </a:xfrm>
        </p:grpSpPr>
        <p:sp>
          <p:nvSpPr>
            <p:cNvPr id="1240" name="矩形"/>
            <p:cNvSpPr/>
            <p:nvPr/>
          </p:nvSpPr>
          <p:spPr>
            <a:xfrm>
              <a:off x="0" y="0"/>
              <a:ext cx="1123950" cy="3238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b="1" sz="21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1241" name="05"/>
            <p:cNvSpPr txBox="1"/>
            <p:nvPr/>
          </p:nvSpPr>
          <p:spPr>
            <a:xfrm>
              <a:off x="0" y="0"/>
              <a:ext cx="112395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 b="1" sz="21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lvl1pPr>
            </a:lstStyle>
            <a:p>
              <a:pPr/>
              <a:r>
                <a:t>05</a:t>
              </a:r>
            </a:p>
          </p:txBody>
        </p:sp>
      </p:grpSp>
      <p:grpSp>
        <p:nvGrpSpPr>
          <p:cNvPr id="1245" name="矩形 58"/>
          <p:cNvGrpSpPr/>
          <p:nvPr/>
        </p:nvGrpSpPr>
        <p:grpSpPr>
          <a:xfrm>
            <a:off x="8020050" y="2686050"/>
            <a:ext cx="1123950" cy="285750"/>
            <a:chOff x="0" y="0"/>
            <a:chExt cx="1123950" cy="285750"/>
          </a:xfrm>
        </p:grpSpPr>
        <p:sp>
          <p:nvSpPr>
            <p:cNvPr id="1243" name="矩形"/>
            <p:cNvSpPr/>
            <p:nvPr/>
          </p:nvSpPr>
          <p:spPr>
            <a:xfrm>
              <a:off x="0" y="0"/>
              <a:ext cx="1123950" cy="2857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sz="1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244" name="量产接入"/>
            <p:cNvSpPr txBox="1"/>
            <p:nvPr/>
          </p:nvSpPr>
          <p:spPr>
            <a:xfrm>
              <a:off x="0" y="0"/>
              <a:ext cx="1123950" cy="266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 sz="1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量产接入</a:t>
              </a:r>
            </a:p>
          </p:txBody>
        </p:sp>
      </p:grpSp>
      <p:grpSp>
        <p:nvGrpSpPr>
          <p:cNvPr id="1248" name="矩形 59"/>
          <p:cNvGrpSpPr/>
          <p:nvPr/>
        </p:nvGrpSpPr>
        <p:grpSpPr>
          <a:xfrm>
            <a:off x="8039100" y="3143250"/>
            <a:ext cx="1085850" cy="647700"/>
            <a:chOff x="0" y="0"/>
            <a:chExt cx="1085850" cy="647700"/>
          </a:xfrm>
        </p:grpSpPr>
        <p:sp>
          <p:nvSpPr>
            <p:cNvPr id="1246" name="矩形"/>
            <p:cNvSpPr/>
            <p:nvPr/>
          </p:nvSpPr>
          <p:spPr>
            <a:xfrm>
              <a:off x="0" y="0"/>
              <a:ext cx="1085850" cy="4762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1247" name="固件、云端、后台和运营流程打通"/>
            <p:cNvSpPr txBox="1"/>
            <p:nvPr/>
          </p:nvSpPr>
          <p:spPr>
            <a:xfrm>
              <a:off x="0" y="0"/>
              <a:ext cx="1085850" cy="647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固件、云端、后台和运营流程打通</a:t>
              </a:r>
            </a:p>
          </p:txBody>
        </p:sp>
      </p:grpSp>
      <p:sp>
        <p:nvSpPr>
          <p:cNvPr id="1249" name="矩形 60"/>
          <p:cNvSpPr/>
          <p:nvPr/>
        </p:nvSpPr>
        <p:spPr>
          <a:xfrm>
            <a:off x="9296400" y="2895600"/>
            <a:ext cx="361950" cy="190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50" name="矩形 61"/>
          <p:cNvSpPr/>
          <p:nvPr/>
        </p:nvSpPr>
        <p:spPr>
          <a:xfrm>
            <a:off x="9582150" y="2847975"/>
            <a:ext cx="95250" cy="952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51" name="矩形 62"/>
          <p:cNvSpPr/>
          <p:nvPr/>
        </p:nvSpPr>
        <p:spPr>
          <a:xfrm>
            <a:off x="9658350" y="2000250"/>
            <a:ext cx="1428750" cy="1983104"/>
          </a:xfrm>
          <a:prstGeom prst="rect">
            <a:avLst/>
          </a:prstGeom>
          <a:solidFill>
            <a:srgbClr val="0E1722"/>
          </a:solidFill>
          <a:ln>
            <a:solidFill>
              <a:srgbClr val="A6FF6A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1254" name="矩形 63"/>
          <p:cNvGrpSpPr/>
          <p:nvPr/>
        </p:nvGrpSpPr>
        <p:grpSpPr>
          <a:xfrm>
            <a:off x="9810750" y="2190750"/>
            <a:ext cx="1123950" cy="323850"/>
            <a:chOff x="0" y="0"/>
            <a:chExt cx="1123950" cy="323850"/>
          </a:xfrm>
        </p:grpSpPr>
        <p:sp>
          <p:nvSpPr>
            <p:cNvPr id="1252" name="矩形"/>
            <p:cNvSpPr/>
            <p:nvPr/>
          </p:nvSpPr>
          <p:spPr>
            <a:xfrm>
              <a:off x="0" y="0"/>
              <a:ext cx="1123950" cy="3238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b="1" sz="2100">
                  <a:solidFill>
                    <a:srgbClr val="A6FF6A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1253" name="06"/>
            <p:cNvSpPr txBox="1"/>
            <p:nvPr/>
          </p:nvSpPr>
          <p:spPr>
            <a:xfrm>
              <a:off x="0" y="0"/>
              <a:ext cx="112395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 b="1" sz="2100">
                  <a:solidFill>
                    <a:srgbClr val="A6FF6A"/>
                  </a:solidFill>
                  <a:latin typeface="Aptos Mono"/>
                  <a:ea typeface="Aptos Mono"/>
                  <a:cs typeface="Aptos Mono"/>
                  <a:sym typeface="Aptos Mono"/>
                </a:defRPr>
              </a:lvl1pPr>
            </a:lstStyle>
            <a:p>
              <a:pPr/>
              <a:r>
                <a:t>06</a:t>
              </a:r>
            </a:p>
          </p:txBody>
        </p:sp>
      </p:grpSp>
      <p:grpSp>
        <p:nvGrpSpPr>
          <p:cNvPr id="1257" name="矩形 64"/>
          <p:cNvGrpSpPr/>
          <p:nvPr/>
        </p:nvGrpSpPr>
        <p:grpSpPr>
          <a:xfrm>
            <a:off x="9810750" y="2686050"/>
            <a:ext cx="1123950" cy="285750"/>
            <a:chOff x="0" y="0"/>
            <a:chExt cx="1123950" cy="285750"/>
          </a:xfrm>
        </p:grpSpPr>
        <p:sp>
          <p:nvSpPr>
            <p:cNvPr id="1255" name="矩形"/>
            <p:cNvSpPr/>
            <p:nvPr/>
          </p:nvSpPr>
          <p:spPr>
            <a:xfrm>
              <a:off x="0" y="0"/>
              <a:ext cx="1123950" cy="2857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sz="1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256" name="持续运营"/>
            <p:cNvSpPr txBox="1"/>
            <p:nvPr/>
          </p:nvSpPr>
          <p:spPr>
            <a:xfrm>
              <a:off x="0" y="0"/>
              <a:ext cx="1123950" cy="266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 sz="1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持续运营</a:t>
              </a:r>
            </a:p>
          </p:txBody>
        </p:sp>
      </p:grpSp>
      <p:grpSp>
        <p:nvGrpSpPr>
          <p:cNvPr id="1260" name="矩形 65"/>
          <p:cNvGrpSpPr/>
          <p:nvPr/>
        </p:nvGrpSpPr>
        <p:grpSpPr>
          <a:xfrm>
            <a:off x="9829800" y="3143250"/>
            <a:ext cx="1085850" cy="647700"/>
            <a:chOff x="0" y="0"/>
            <a:chExt cx="1085850" cy="647700"/>
          </a:xfrm>
        </p:grpSpPr>
        <p:sp>
          <p:nvSpPr>
            <p:cNvPr id="1258" name="矩形"/>
            <p:cNvSpPr/>
            <p:nvPr/>
          </p:nvSpPr>
          <p:spPr>
            <a:xfrm>
              <a:off x="0" y="0"/>
              <a:ext cx="1085850" cy="4762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1259" name="模型、内容、智能体和业务能力持续升级"/>
            <p:cNvSpPr txBox="1"/>
            <p:nvPr/>
          </p:nvSpPr>
          <p:spPr>
            <a:xfrm>
              <a:off x="0" y="0"/>
              <a:ext cx="1085850" cy="647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模型、内容、智能体和业务能力持续升级</a:t>
              </a:r>
            </a:p>
          </p:txBody>
        </p:sp>
      </p:grpSp>
      <p:sp>
        <p:nvSpPr>
          <p:cNvPr id="1261" name="矩形 66"/>
          <p:cNvSpPr/>
          <p:nvPr/>
        </p:nvSpPr>
        <p:spPr>
          <a:xfrm>
            <a:off x="856615" y="4648200"/>
            <a:ext cx="10192385" cy="876300"/>
          </a:xfrm>
          <a:prstGeom prst="rect">
            <a:avLst/>
          </a:prstGeom>
          <a:solidFill>
            <a:srgbClr val="101D28"/>
          </a:solidFill>
          <a:ln>
            <a:solidFill>
              <a:schemeClr val="accent2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1264" name="矩形 67"/>
          <p:cNvGrpSpPr/>
          <p:nvPr/>
        </p:nvGrpSpPr>
        <p:grpSpPr>
          <a:xfrm>
            <a:off x="1243965" y="4857750"/>
            <a:ext cx="9671685" cy="457200"/>
            <a:chOff x="0" y="0"/>
            <a:chExt cx="9671684" cy="457200"/>
          </a:xfrm>
        </p:grpSpPr>
        <p:sp>
          <p:nvSpPr>
            <p:cNvPr id="1262" name="矩形"/>
            <p:cNvSpPr/>
            <p:nvPr/>
          </p:nvSpPr>
          <p:spPr>
            <a:xfrm>
              <a:off x="0" y="0"/>
              <a:ext cx="9671685" cy="4572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sz="22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263" name="传统硬件的下一轮竞争，不是谁多一个功能，而是谁先让产品拥有 AI 大脑。"/>
            <p:cNvSpPr txBox="1"/>
            <p:nvPr/>
          </p:nvSpPr>
          <p:spPr>
            <a:xfrm>
              <a:off x="0" y="0"/>
              <a:ext cx="9671685" cy="381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 sz="22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传统硬件的下一轮竞争，不是谁多一个功能，而是谁先让产品拥有 AI 大脑。</a:t>
              </a:r>
            </a:p>
          </p:txBody>
        </p:sp>
      </p:grpSp>
      <p:grpSp>
        <p:nvGrpSpPr>
          <p:cNvPr id="1267" name="矩形 68"/>
          <p:cNvGrpSpPr/>
          <p:nvPr/>
        </p:nvGrpSpPr>
        <p:grpSpPr>
          <a:xfrm>
            <a:off x="666750" y="6038850"/>
            <a:ext cx="10858500" cy="247650"/>
            <a:chOff x="0" y="0"/>
            <a:chExt cx="10858500" cy="247650"/>
          </a:xfrm>
        </p:grpSpPr>
        <p:sp>
          <p:nvSpPr>
            <p:cNvPr id="1265" name="矩形"/>
            <p:cNvSpPr/>
            <p:nvPr/>
          </p:nvSpPr>
          <p:spPr>
            <a:xfrm>
              <a:off x="0" y="0"/>
              <a:ext cx="10858500" cy="2476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sz="13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266" name="原子造物 | 让 AI 成为硬件的新产品力"/>
            <p:cNvSpPr txBox="1"/>
            <p:nvPr/>
          </p:nvSpPr>
          <p:spPr>
            <a:xfrm>
              <a:off x="0" y="0"/>
              <a:ext cx="10858500" cy="2286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 sz="13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原子造物 | 让 AI 成为硬件的新产品力</a:t>
              </a:r>
            </a:p>
          </p:txBody>
        </p:sp>
      </p:grpSp>
      <p:grpSp>
        <p:nvGrpSpPr>
          <p:cNvPr id="1270" name="矩形 69"/>
          <p:cNvGrpSpPr/>
          <p:nvPr/>
        </p:nvGrpSpPr>
        <p:grpSpPr>
          <a:xfrm>
            <a:off x="628650" y="6477000"/>
            <a:ext cx="4381500" cy="190500"/>
            <a:chOff x="0" y="0"/>
            <a:chExt cx="4381500" cy="190500"/>
          </a:xfrm>
        </p:grpSpPr>
        <p:sp>
          <p:nvSpPr>
            <p:cNvPr id="1268" name="矩形"/>
            <p:cNvSpPr/>
            <p:nvPr/>
          </p:nvSpPr>
          <p:spPr>
            <a:xfrm>
              <a:off x="0" y="0"/>
              <a:ext cx="438150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1269" name="合作落地路径"/>
            <p:cNvSpPr txBox="1"/>
            <p:nvPr/>
          </p:nvSpPr>
          <p:spPr>
            <a:xfrm>
              <a:off x="0" y="0"/>
              <a:ext cx="4381500" cy="127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lvl1pPr>
            </a:lstStyle>
            <a:p>
              <a:pPr/>
              <a:r>
                <a:t>合作落地路径</a:t>
              </a:r>
            </a:p>
          </p:txBody>
        </p:sp>
      </p:grpSp>
      <p:grpSp>
        <p:nvGrpSpPr>
          <p:cNvPr id="1273" name="矩形 70"/>
          <p:cNvGrpSpPr/>
          <p:nvPr/>
        </p:nvGrpSpPr>
        <p:grpSpPr>
          <a:xfrm>
            <a:off x="11239500" y="6477000"/>
            <a:ext cx="400050" cy="190500"/>
            <a:chOff x="0" y="0"/>
            <a:chExt cx="400050" cy="190500"/>
          </a:xfrm>
        </p:grpSpPr>
        <p:sp>
          <p:nvSpPr>
            <p:cNvPr id="1271" name="矩形"/>
            <p:cNvSpPr/>
            <p:nvPr/>
          </p:nvSpPr>
          <p:spPr>
            <a:xfrm>
              <a:off x="0" y="0"/>
              <a:ext cx="40005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1272" name="17"/>
            <p:cNvSpPr txBox="1"/>
            <p:nvPr/>
          </p:nvSpPr>
          <p:spPr>
            <a:xfrm>
              <a:off x="0" y="0"/>
              <a:ext cx="400050" cy="139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  <a:r>
                <a:t>1</a:t>
              </a:r>
              <a:r>
                <a:t>7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5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0A0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76" name="矩形 2"/>
          <p:cNvSpPr/>
          <p:nvPr/>
        </p:nvSpPr>
        <p:spPr>
          <a:xfrm>
            <a:off x="760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77" name="矩形 3"/>
          <p:cNvSpPr/>
          <p:nvPr/>
        </p:nvSpPr>
        <p:spPr>
          <a:xfrm>
            <a:off x="1522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78" name="矩形 4"/>
          <p:cNvSpPr/>
          <p:nvPr/>
        </p:nvSpPr>
        <p:spPr>
          <a:xfrm>
            <a:off x="2284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79" name="矩形 5"/>
          <p:cNvSpPr/>
          <p:nvPr/>
        </p:nvSpPr>
        <p:spPr>
          <a:xfrm>
            <a:off x="3046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80" name="矩形 6"/>
          <p:cNvSpPr/>
          <p:nvPr/>
        </p:nvSpPr>
        <p:spPr>
          <a:xfrm>
            <a:off x="3808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81" name="矩形 7"/>
          <p:cNvSpPr/>
          <p:nvPr/>
        </p:nvSpPr>
        <p:spPr>
          <a:xfrm>
            <a:off x="4570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82" name="矩形 8"/>
          <p:cNvSpPr/>
          <p:nvPr/>
        </p:nvSpPr>
        <p:spPr>
          <a:xfrm>
            <a:off x="5332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83" name="矩形 9"/>
          <p:cNvSpPr/>
          <p:nvPr/>
        </p:nvSpPr>
        <p:spPr>
          <a:xfrm>
            <a:off x="6094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84" name="矩形 10"/>
          <p:cNvSpPr/>
          <p:nvPr/>
        </p:nvSpPr>
        <p:spPr>
          <a:xfrm>
            <a:off x="6856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85" name="矩形 11"/>
          <p:cNvSpPr/>
          <p:nvPr/>
        </p:nvSpPr>
        <p:spPr>
          <a:xfrm>
            <a:off x="7618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86" name="矩形 12"/>
          <p:cNvSpPr/>
          <p:nvPr/>
        </p:nvSpPr>
        <p:spPr>
          <a:xfrm>
            <a:off x="8380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87" name="矩形 13"/>
          <p:cNvSpPr/>
          <p:nvPr/>
        </p:nvSpPr>
        <p:spPr>
          <a:xfrm>
            <a:off x="9142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88" name="矩形 14"/>
          <p:cNvSpPr/>
          <p:nvPr/>
        </p:nvSpPr>
        <p:spPr>
          <a:xfrm>
            <a:off x="9904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89" name="矩形 15"/>
          <p:cNvSpPr/>
          <p:nvPr/>
        </p:nvSpPr>
        <p:spPr>
          <a:xfrm>
            <a:off x="10666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90" name="矩形 16"/>
          <p:cNvSpPr/>
          <p:nvPr/>
        </p:nvSpPr>
        <p:spPr>
          <a:xfrm>
            <a:off x="11428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91" name="矩形 17"/>
          <p:cNvSpPr/>
          <p:nvPr/>
        </p:nvSpPr>
        <p:spPr>
          <a:xfrm>
            <a:off x="0" y="760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92" name="矩形 18"/>
          <p:cNvSpPr/>
          <p:nvPr/>
        </p:nvSpPr>
        <p:spPr>
          <a:xfrm>
            <a:off x="0" y="1522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93" name="矩形 19"/>
          <p:cNvSpPr/>
          <p:nvPr/>
        </p:nvSpPr>
        <p:spPr>
          <a:xfrm>
            <a:off x="0" y="2284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94" name="矩形 20"/>
          <p:cNvSpPr/>
          <p:nvPr/>
        </p:nvSpPr>
        <p:spPr>
          <a:xfrm>
            <a:off x="0" y="3046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95" name="矩形 21"/>
          <p:cNvSpPr/>
          <p:nvPr/>
        </p:nvSpPr>
        <p:spPr>
          <a:xfrm>
            <a:off x="0" y="3808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96" name="矩形 22"/>
          <p:cNvSpPr/>
          <p:nvPr/>
        </p:nvSpPr>
        <p:spPr>
          <a:xfrm>
            <a:off x="0" y="4570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97" name="矩形 23"/>
          <p:cNvSpPr/>
          <p:nvPr/>
        </p:nvSpPr>
        <p:spPr>
          <a:xfrm>
            <a:off x="0" y="5332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98" name="矩形 24"/>
          <p:cNvSpPr/>
          <p:nvPr/>
        </p:nvSpPr>
        <p:spPr>
          <a:xfrm>
            <a:off x="0" y="6094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99" name="矩形 25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35D4F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300" name="矩形 26"/>
          <p:cNvSpPr/>
          <p:nvPr/>
        </p:nvSpPr>
        <p:spPr>
          <a:xfrm>
            <a:off x="0" y="76200"/>
            <a:ext cx="3048000" cy="38100"/>
          </a:xfrm>
          <a:prstGeom prst="rect">
            <a:avLst/>
          </a:prstGeom>
          <a:solidFill>
            <a:srgbClr val="A6FF6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301" name="矩形 27"/>
          <p:cNvSpPr/>
          <p:nvPr/>
        </p:nvSpPr>
        <p:spPr>
          <a:xfrm>
            <a:off x="10191750" y="76200"/>
            <a:ext cx="2000250" cy="38100"/>
          </a:xfrm>
          <a:prstGeom prst="rect">
            <a:avLst/>
          </a:prstGeom>
          <a:solidFill>
            <a:srgbClr val="FF4FA3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1304" name="矩形 38"/>
          <p:cNvGrpSpPr/>
          <p:nvPr/>
        </p:nvGrpSpPr>
        <p:grpSpPr>
          <a:xfrm>
            <a:off x="975994" y="1247775"/>
            <a:ext cx="2557782" cy="952500"/>
            <a:chOff x="0" y="0"/>
            <a:chExt cx="2557780" cy="952500"/>
          </a:xfrm>
        </p:grpSpPr>
        <p:sp>
          <p:nvSpPr>
            <p:cNvPr id="1302" name="矩形"/>
            <p:cNvSpPr/>
            <p:nvPr/>
          </p:nvSpPr>
          <p:spPr>
            <a:xfrm>
              <a:off x="-1" y="0"/>
              <a:ext cx="2557782" cy="952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4400">
                  <a:solidFill>
                    <a:srgbClr val="FF4FA3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303" name="期待合作"/>
            <p:cNvSpPr txBox="1"/>
            <p:nvPr/>
          </p:nvSpPr>
          <p:spPr>
            <a:xfrm>
              <a:off x="-1" y="0"/>
              <a:ext cx="2557782" cy="7874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4400">
                  <a:solidFill>
                    <a:srgbClr val="FF4FA3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期待合作</a:t>
              </a:r>
            </a:p>
          </p:txBody>
        </p:sp>
      </p:grpSp>
      <p:sp>
        <p:nvSpPr>
          <p:cNvPr id="1305" name="矩形 45"/>
          <p:cNvSpPr/>
          <p:nvPr/>
        </p:nvSpPr>
        <p:spPr>
          <a:xfrm>
            <a:off x="7810500" y="1000125"/>
            <a:ext cx="3143250" cy="3143250"/>
          </a:xfrm>
          <a:prstGeom prst="rect">
            <a:avLst/>
          </a:prstGeom>
          <a:solidFill>
            <a:srgbClr val="0C1723"/>
          </a:solidFill>
          <a:ln>
            <a:solidFill>
              <a:srgbClr val="2A4D60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306" name="矩形 46"/>
          <p:cNvSpPr/>
          <p:nvPr/>
        </p:nvSpPr>
        <p:spPr>
          <a:xfrm>
            <a:off x="8334375" y="1524000"/>
            <a:ext cx="2095500" cy="2095500"/>
          </a:xfrm>
          <a:prstGeom prst="rect">
            <a:avLst/>
          </a:prstGeom>
          <a:solidFill>
            <a:srgbClr val="101E2A"/>
          </a:solidFill>
          <a:ln w="19050">
            <a:solidFill>
              <a:srgbClr val="35D4FF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1309" name="矩形 48"/>
          <p:cNvGrpSpPr/>
          <p:nvPr/>
        </p:nvGrpSpPr>
        <p:grpSpPr>
          <a:xfrm>
            <a:off x="8001000" y="4495799"/>
            <a:ext cx="3238500" cy="323217"/>
            <a:chOff x="0" y="0"/>
            <a:chExt cx="3238500" cy="323215"/>
          </a:xfrm>
        </p:grpSpPr>
        <p:sp>
          <p:nvSpPr>
            <p:cNvPr id="1307" name="矩形"/>
            <p:cNvSpPr/>
            <p:nvPr/>
          </p:nvSpPr>
          <p:spPr>
            <a:xfrm>
              <a:off x="0" y="-1"/>
              <a:ext cx="3238500" cy="323217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sz="13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1308" name="北京原子造物科技有限公司"/>
            <p:cNvSpPr txBox="1"/>
            <p:nvPr/>
          </p:nvSpPr>
          <p:spPr>
            <a:xfrm>
              <a:off x="0" y="-1"/>
              <a:ext cx="3238500" cy="228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 sz="13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北京原子造物科技有限公司</a:t>
              </a:r>
            </a:p>
          </p:txBody>
        </p:sp>
      </p:grpSp>
      <p:grpSp>
        <p:nvGrpSpPr>
          <p:cNvPr id="1312" name="矩形 49"/>
          <p:cNvGrpSpPr/>
          <p:nvPr/>
        </p:nvGrpSpPr>
        <p:grpSpPr>
          <a:xfrm>
            <a:off x="628650" y="6477000"/>
            <a:ext cx="4381500" cy="190500"/>
            <a:chOff x="0" y="0"/>
            <a:chExt cx="4381500" cy="190500"/>
          </a:xfrm>
        </p:grpSpPr>
        <p:sp>
          <p:nvSpPr>
            <p:cNvPr id="1310" name="矩形"/>
            <p:cNvSpPr/>
            <p:nvPr/>
          </p:nvSpPr>
          <p:spPr>
            <a:xfrm>
              <a:off x="0" y="0"/>
              <a:ext cx="438150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1311" name="BEIJING ATOM CREATION TECHNOLOGY"/>
            <p:cNvSpPr txBox="1"/>
            <p:nvPr/>
          </p:nvSpPr>
          <p:spPr>
            <a:xfrm>
              <a:off x="0" y="0"/>
              <a:ext cx="4381500" cy="127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lvl1pPr>
            </a:lstStyle>
            <a:p>
              <a:pPr/>
              <a:r>
                <a:t>BEIJING ATOM CREATION TECHNOLOGY</a:t>
              </a:r>
            </a:p>
          </p:txBody>
        </p:sp>
      </p:grpSp>
      <p:pic>
        <p:nvPicPr>
          <p:cNvPr id="1313" name="图片 51" descr="图片 5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33740" y="1523364"/>
            <a:ext cx="2096136" cy="2096136"/>
          </a:xfrm>
          <a:prstGeom prst="rect">
            <a:avLst/>
          </a:prstGeom>
          <a:ln w="12700">
            <a:miter lim="400000"/>
          </a:ln>
        </p:spPr>
      </p:pic>
      <p:sp>
        <p:nvSpPr>
          <p:cNvPr id="1314" name="矩形 63"/>
          <p:cNvSpPr/>
          <p:nvPr/>
        </p:nvSpPr>
        <p:spPr>
          <a:xfrm>
            <a:off x="628649" y="3371850"/>
            <a:ext cx="4665347" cy="1585595"/>
          </a:xfrm>
          <a:prstGeom prst="rect">
            <a:avLst/>
          </a:prstGeom>
          <a:solidFill>
            <a:srgbClr val="111D28"/>
          </a:solidFill>
          <a:ln>
            <a:solidFill>
              <a:srgbClr val="FFB454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1317" name="矩形 31"/>
          <p:cNvGrpSpPr/>
          <p:nvPr/>
        </p:nvGrpSpPr>
        <p:grpSpPr>
          <a:xfrm>
            <a:off x="975995" y="3630295"/>
            <a:ext cx="3621405" cy="1130301"/>
            <a:chOff x="0" y="0"/>
            <a:chExt cx="3621404" cy="1130300"/>
          </a:xfrm>
        </p:grpSpPr>
        <p:sp>
          <p:nvSpPr>
            <p:cNvPr id="1315" name="矩形"/>
            <p:cNvSpPr/>
            <p:nvPr/>
          </p:nvSpPr>
          <p:spPr>
            <a:xfrm>
              <a:off x="0" y="0"/>
              <a:ext cx="3621405" cy="90932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3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316" name="让每台传统硬件…"/>
            <p:cNvSpPr txBox="1"/>
            <p:nvPr/>
          </p:nvSpPr>
          <p:spPr>
            <a:xfrm>
              <a:off x="0" y="0"/>
              <a:ext cx="3621405" cy="11303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2800">
                  <a:solidFill>
                    <a:srgbClr val="F4F8FB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让每台传统硬件</a:t>
              </a:r>
            </a:p>
            <a:p>
              <a:pPr>
                <a:defRPr sz="3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  <a:r>
                <a:t>拥有</a:t>
              </a:r>
              <a:r>
                <a:t> </a:t>
              </a:r>
              <a:r>
                <a:t>AI</a:t>
              </a:r>
              <a:r>
                <a:t> </a:t>
              </a:r>
              <a:r>
                <a:t>大脑</a:t>
              </a:r>
            </a:p>
          </p:txBody>
        </p:sp>
      </p:grpSp>
      <p:pic>
        <p:nvPicPr>
          <p:cNvPr id="1318" name="图片 47" descr="图片 4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855084" y="3700145"/>
            <a:ext cx="871856" cy="871856"/>
          </a:xfrm>
          <a:prstGeom prst="rect">
            <a:avLst/>
          </a:prstGeom>
          <a:ln w="12700">
            <a:miter lim="400000"/>
          </a:ln>
        </p:spPr>
      </p:pic>
      <p:sp>
        <p:nvSpPr>
          <p:cNvPr id="1319" name="北京市西城区西直门外大街137号宝蓝金融创新中心 2 层…"/>
          <p:cNvSpPr txBox="1"/>
          <p:nvPr/>
        </p:nvSpPr>
        <p:spPr>
          <a:xfrm>
            <a:off x="8079021" y="5113492"/>
            <a:ext cx="2901483" cy="450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>
              <a:defRPr sz="900">
                <a:solidFill>
                  <a:srgbClr val="6F8396"/>
                </a:solidFill>
                <a:latin typeface="Aptos Mono"/>
                <a:ea typeface="Aptos Mono"/>
                <a:cs typeface="Aptos Mono"/>
                <a:sym typeface="Aptos Mono"/>
              </a:defRPr>
            </a:pPr>
            <a:r>
              <a:t>北京市西城区西直门外大街137号宝蓝金融创新中心 2 层</a:t>
            </a:r>
          </a:p>
          <a:p>
            <a:pPr>
              <a:defRPr sz="900">
                <a:solidFill>
                  <a:srgbClr val="6F8396"/>
                </a:solidFill>
                <a:latin typeface="Aptos Mono"/>
                <a:ea typeface="Aptos Mono"/>
                <a:cs typeface="Aptos Mono"/>
                <a:sym typeface="Aptos Mono"/>
              </a:defRPr>
            </a:pPr>
            <a:r>
              <a:t>https://atomcreate.cn/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0A0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0" name="矩形 2"/>
          <p:cNvSpPr/>
          <p:nvPr/>
        </p:nvSpPr>
        <p:spPr>
          <a:xfrm>
            <a:off x="760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1" name="矩形 3"/>
          <p:cNvSpPr/>
          <p:nvPr/>
        </p:nvSpPr>
        <p:spPr>
          <a:xfrm>
            <a:off x="1522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2" name="矩形 4"/>
          <p:cNvSpPr/>
          <p:nvPr/>
        </p:nvSpPr>
        <p:spPr>
          <a:xfrm>
            <a:off x="2284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3" name="矩形 5"/>
          <p:cNvSpPr/>
          <p:nvPr/>
        </p:nvSpPr>
        <p:spPr>
          <a:xfrm>
            <a:off x="3046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4" name="矩形 6"/>
          <p:cNvSpPr/>
          <p:nvPr/>
        </p:nvSpPr>
        <p:spPr>
          <a:xfrm>
            <a:off x="3808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5" name="矩形 7"/>
          <p:cNvSpPr/>
          <p:nvPr/>
        </p:nvSpPr>
        <p:spPr>
          <a:xfrm>
            <a:off x="4570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6" name="矩形 8"/>
          <p:cNvSpPr/>
          <p:nvPr/>
        </p:nvSpPr>
        <p:spPr>
          <a:xfrm>
            <a:off x="5332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7" name="矩形 9"/>
          <p:cNvSpPr/>
          <p:nvPr/>
        </p:nvSpPr>
        <p:spPr>
          <a:xfrm>
            <a:off x="6094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8" name="矩形 10"/>
          <p:cNvSpPr/>
          <p:nvPr/>
        </p:nvSpPr>
        <p:spPr>
          <a:xfrm>
            <a:off x="6856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9" name="矩形 11"/>
          <p:cNvSpPr/>
          <p:nvPr/>
        </p:nvSpPr>
        <p:spPr>
          <a:xfrm>
            <a:off x="7618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0" name="矩形 12"/>
          <p:cNvSpPr/>
          <p:nvPr/>
        </p:nvSpPr>
        <p:spPr>
          <a:xfrm>
            <a:off x="8380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1" name="矩形 13"/>
          <p:cNvSpPr/>
          <p:nvPr/>
        </p:nvSpPr>
        <p:spPr>
          <a:xfrm>
            <a:off x="9142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2" name="矩形 14"/>
          <p:cNvSpPr/>
          <p:nvPr/>
        </p:nvSpPr>
        <p:spPr>
          <a:xfrm>
            <a:off x="9904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3" name="矩形 15"/>
          <p:cNvSpPr/>
          <p:nvPr/>
        </p:nvSpPr>
        <p:spPr>
          <a:xfrm>
            <a:off x="10666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4" name="矩形 16"/>
          <p:cNvSpPr/>
          <p:nvPr/>
        </p:nvSpPr>
        <p:spPr>
          <a:xfrm>
            <a:off x="11428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5" name="矩形 17"/>
          <p:cNvSpPr/>
          <p:nvPr/>
        </p:nvSpPr>
        <p:spPr>
          <a:xfrm>
            <a:off x="0" y="760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6" name="矩形 18"/>
          <p:cNvSpPr/>
          <p:nvPr/>
        </p:nvSpPr>
        <p:spPr>
          <a:xfrm>
            <a:off x="0" y="1824037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7" name="矩形 19"/>
          <p:cNvSpPr/>
          <p:nvPr/>
        </p:nvSpPr>
        <p:spPr>
          <a:xfrm>
            <a:off x="0" y="2586037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8" name="矩形 20"/>
          <p:cNvSpPr/>
          <p:nvPr/>
        </p:nvSpPr>
        <p:spPr>
          <a:xfrm>
            <a:off x="0" y="3348037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9" name="矩形 21"/>
          <p:cNvSpPr/>
          <p:nvPr/>
        </p:nvSpPr>
        <p:spPr>
          <a:xfrm>
            <a:off x="0" y="4110037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0" name="矩形 22"/>
          <p:cNvSpPr/>
          <p:nvPr/>
        </p:nvSpPr>
        <p:spPr>
          <a:xfrm>
            <a:off x="0" y="4872037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1" name="矩形 23"/>
          <p:cNvSpPr/>
          <p:nvPr/>
        </p:nvSpPr>
        <p:spPr>
          <a:xfrm>
            <a:off x="0" y="5634037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2" name="矩形 24"/>
          <p:cNvSpPr/>
          <p:nvPr/>
        </p:nvSpPr>
        <p:spPr>
          <a:xfrm>
            <a:off x="0" y="6094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3" name="矩形 25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35D4F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4" name="矩形 26"/>
          <p:cNvSpPr/>
          <p:nvPr/>
        </p:nvSpPr>
        <p:spPr>
          <a:xfrm>
            <a:off x="0" y="76200"/>
            <a:ext cx="3048000" cy="38100"/>
          </a:xfrm>
          <a:prstGeom prst="rect">
            <a:avLst/>
          </a:prstGeom>
          <a:solidFill>
            <a:srgbClr val="A6FF6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5" name="矩形 27"/>
          <p:cNvSpPr/>
          <p:nvPr/>
        </p:nvSpPr>
        <p:spPr>
          <a:xfrm>
            <a:off x="10191750" y="76200"/>
            <a:ext cx="2000250" cy="38100"/>
          </a:xfrm>
          <a:prstGeom prst="rect">
            <a:avLst/>
          </a:prstGeom>
          <a:solidFill>
            <a:srgbClr val="FF4FA3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128" name="矩形 30"/>
          <p:cNvGrpSpPr/>
          <p:nvPr/>
        </p:nvGrpSpPr>
        <p:grpSpPr>
          <a:xfrm>
            <a:off x="647700" y="400050"/>
            <a:ext cx="4953000" cy="266700"/>
            <a:chOff x="0" y="0"/>
            <a:chExt cx="4953000" cy="266700"/>
          </a:xfrm>
        </p:grpSpPr>
        <p:sp>
          <p:nvSpPr>
            <p:cNvPr id="126" name="矩形"/>
            <p:cNvSpPr/>
            <p:nvPr/>
          </p:nvSpPr>
          <p:spPr>
            <a:xfrm>
              <a:off x="0" y="0"/>
              <a:ext cx="4953000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1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27" name="01 / 现实压力"/>
            <p:cNvSpPr txBox="1"/>
            <p:nvPr/>
          </p:nvSpPr>
          <p:spPr>
            <a:xfrm>
              <a:off x="0" y="0"/>
              <a:ext cx="4953000" cy="203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1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01 / 现实压力</a:t>
              </a:r>
            </a:p>
          </p:txBody>
        </p:sp>
      </p:grpSp>
      <p:grpSp>
        <p:nvGrpSpPr>
          <p:cNvPr id="131" name="矩形 31"/>
          <p:cNvGrpSpPr/>
          <p:nvPr/>
        </p:nvGrpSpPr>
        <p:grpSpPr>
          <a:xfrm>
            <a:off x="628650" y="742950"/>
            <a:ext cx="8572500" cy="609600"/>
            <a:chOff x="0" y="0"/>
            <a:chExt cx="8572500" cy="609600"/>
          </a:xfrm>
        </p:grpSpPr>
        <p:sp>
          <p:nvSpPr>
            <p:cNvPr id="129" name="矩形"/>
            <p:cNvSpPr/>
            <p:nvPr/>
          </p:nvSpPr>
          <p:spPr>
            <a:xfrm>
              <a:off x="0" y="0"/>
              <a:ext cx="8572500" cy="6096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24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30" name="传统硬件的竞争，正在从参数竞争进入体验竞争"/>
            <p:cNvSpPr txBox="1"/>
            <p:nvPr/>
          </p:nvSpPr>
          <p:spPr>
            <a:xfrm>
              <a:off x="0" y="0"/>
              <a:ext cx="8572500" cy="4191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24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传统硬件的竞争，正在从参数竞争进入体验竞争</a:t>
              </a:r>
            </a:p>
          </p:txBody>
        </p:sp>
      </p:grpSp>
      <p:grpSp>
        <p:nvGrpSpPr>
          <p:cNvPr id="134" name="矩形 32"/>
          <p:cNvGrpSpPr/>
          <p:nvPr/>
        </p:nvGrpSpPr>
        <p:grpSpPr>
          <a:xfrm>
            <a:off x="666750" y="1825625"/>
            <a:ext cx="4953000" cy="1028700"/>
            <a:chOff x="0" y="0"/>
            <a:chExt cx="4953000" cy="1028700"/>
          </a:xfrm>
        </p:grpSpPr>
        <p:sp>
          <p:nvSpPr>
            <p:cNvPr id="132" name="矩形"/>
            <p:cNvSpPr/>
            <p:nvPr/>
          </p:nvSpPr>
          <p:spPr>
            <a:xfrm>
              <a:off x="0" y="0"/>
              <a:ext cx="4953000" cy="1028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5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133" name="很多老板真正焦虑的不是“要不要做 AI ”，而是：…"/>
            <p:cNvSpPr txBox="1"/>
            <p:nvPr/>
          </p:nvSpPr>
          <p:spPr>
            <a:xfrm>
              <a:off x="0" y="0"/>
              <a:ext cx="4953000" cy="8001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15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很多老板真正焦虑的不是“要不要做</a:t>
              </a:r>
              <a:r>
                <a:t> </a:t>
              </a:r>
              <a:r>
                <a:t>AI</a:t>
              </a:r>
              <a:r>
                <a:t> </a:t>
              </a:r>
              <a:r>
                <a:t>”，而是：</a:t>
              </a:r>
            </a:p>
            <a:p>
              <a:pPr>
                <a:defRPr sz="15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产品还在卖，但差异化越来越难；用户愿意买单的理由越来越少。</a:t>
              </a:r>
            </a:p>
          </p:txBody>
        </p:sp>
      </p:grpSp>
      <p:sp>
        <p:nvSpPr>
          <p:cNvPr id="135" name="矩形 33"/>
          <p:cNvSpPr/>
          <p:nvPr/>
        </p:nvSpPr>
        <p:spPr>
          <a:xfrm>
            <a:off x="6191250" y="1806575"/>
            <a:ext cx="2238375" cy="1333500"/>
          </a:xfrm>
          <a:prstGeom prst="rect">
            <a:avLst/>
          </a:prstGeom>
          <a:solidFill>
            <a:srgbClr val="101A24"/>
          </a:solidFill>
          <a:ln>
            <a:solidFill>
              <a:srgbClr val="29415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36" name="矩形 34"/>
          <p:cNvSpPr/>
          <p:nvPr/>
        </p:nvSpPr>
        <p:spPr>
          <a:xfrm>
            <a:off x="6191250" y="1806575"/>
            <a:ext cx="38100" cy="1333500"/>
          </a:xfrm>
          <a:prstGeom prst="rect">
            <a:avLst/>
          </a:prstGeom>
          <a:solidFill>
            <a:srgbClr val="35D4F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137" name="图片 35" descr="图片 3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362700" y="1997075"/>
            <a:ext cx="304800" cy="3048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0" name="矩形 36"/>
          <p:cNvGrpSpPr/>
          <p:nvPr/>
        </p:nvGrpSpPr>
        <p:grpSpPr>
          <a:xfrm>
            <a:off x="6800850" y="1978025"/>
            <a:ext cx="1419225" cy="266700"/>
            <a:chOff x="0" y="0"/>
            <a:chExt cx="1419225" cy="266700"/>
          </a:xfrm>
        </p:grpSpPr>
        <p:sp>
          <p:nvSpPr>
            <p:cNvPr id="138" name="矩形"/>
            <p:cNvSpPr/>
            <p:nvPr/>
          </p:nvSpPr>
          <p:spPr>
            <a:xfrm>
              <a:off x="0" y="0"/>
              <a:ext cx="1419225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39" name="同质化"/>
            <p:cNvSpPr txBox="1"/>
            <p:nvPr/>
          </p:nvSpPr>
          <p:spPr>
            <a:xfrm>
              <a:off x="0" y="0"/>
              <a:ext cx="1419225" cy="266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同质化</a:t>
              </a:r>
            </a:p>
          </p:txBody>
        </p:sp>
      </p:grpSp>
      <p:grpSp>
        <p:nvGrpSpPr>
          <p:cNvPr id="143" name="矩形 37"/>
          <p:cNvGrpSpPr/>
          <p:nvPr/>
        </p:nvGrpSpPr>
        <p:grpSpPr>
          <a:xfrm>
            <a:off x="6800850" y="2320925"/>
            <a:ext cx="1419225" cy="704850"/>
            <a:chOff x="0" y="0"/>
            <a:chExt cx="1419225" cy="704850"/>
          </a:xfrm>
        </p:grpSpPr>
        <p:sp>
          <p:nvSpPr>
            <p:cNvPr id="141" name="矩形"/>
            <p:cNvSpPr/>
            <p:nvPr/>
          </p:nvSpPr>
          <p:spPr>
            <a:xfrm>
              <a:off x="0" y="0"/>
              <a:ext cx="1419225" cy="7048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142" name="外观、功能、供应链越来越像，用户很难感知差别。"/>
            <p:cNvSpPr txBox="1"/>
            <p:nvPr/>
          </p:nvSpPr>
          <p:spPr>
            <a:xfrm>
              <a:off x="0" y="0"/>
              <a:ext cx="1419225" cy="647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外观、功能、供应链越来越像，用户很难感知差别。</a:t>
              </a:r>
            </a:p>
          </p:txBody>
        </p:sp>
      </p:grpSp>
      <p:sp>
        <p:nvSpPr>
          <p:cNvPr id="144" name="矩形 38"/>
          <p:cNvSpPr/>
          <p:nvPr/>
        </p:nvSpPr>
        <p:spPr>
          <a:xfrm>
            <a:off x="8715375" y="1806575"/>
            <a:ext cx="2238375" cy="1333500"/>
          </a:xfrm>
          <a:prstGeom prst="rect">
            <a:avLst/>
          </a:prstGeom>
          <a:solidFill>
            <a:srgbClr val="101A24"/>
          </a:solidFill>
          <a:ln>
            <a:solidFill>
              <a:srgbClr val="29415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45" name="矩形 39"/>
          <p:cNvSpPr/>
          <p:nvPr/>
        </p:nvSpPr>
        <p:spPr>
          <a:xfrm>
            <a:off x="8715375" y="1806575"/>
            <a:ext cx="38100" cy="1333500"/>
          </a:xfrm>
          <a:prstGeom prst="rect">
            <a:avLst/>
          </a:prstGeom>
          <a:solidFill>
            <a:srgbClr val="FFB4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146" name="图片 40" descr="图片 4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886825" y="1997075"/>
            <a:ext cx="304800" cy="3048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9" name="矩形 41"/>
          <p:cNvGrpSpPr/>
          <p:nvPr/>
        </p:nvGrpSpPr>
        <p:grpSpPr>
          <a:xfrm>
            <a:off x="9324975" y="1978025"/>
            <a:ext cx="1419225" cy="266700"/>
            <a:chOff x="0" y="0"/>
            <a:chExt cx="1419225" cy="266700"/>
          </a:xfrm>
        </p:grpSpPr>
        <p:sp>
          <p:nvSpPr>
            <p:cNvPr id="147" name="矩形"/>
            <p:cNvSpPr/>
            <p:nvPr/>
          </p:nvSpPr>
          <p:spPr>
            <a:xfrm>
              <a:off x="0" y="0"/>
              <a:ext cx="1419225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48" name="价格战"/>
            <p:cNvSpPr txBox="1"/>
            <p:nvPr/>
          </p:nvSpPr>
          <p:spPr>
            <a:xfrm>
              <a:off x="0" y="0"/>
              <a:ext cx="1419225" cy="266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价格战</a:t>
              </a:r>
            </a:p>
          </p:txBody>
        </p:sp>
      </p:grpSp>
      <p:grpSp>
        <p:nvGrpSpPr>
          <p:cNvPr id="152" name="矩形 42"/>
          <p:cNvGrpSpPr/>
          <p:nvPr/>
        </p:nvGrpSpPr>
        <p:grpSpPr>
          <a:xfrm>
            <a:off x="9324975" y="2320925"/>
            <a:ext cx="1419225" cy="704850"/>
            <a:chOff x="0" y="0"/>
            <a:chExt cx="1419225" cy="704850"/>
          </a:xfrm>
        </p:grpSpPr>
        <p:sp>
          <p:nvSpPr>
            <p:cNvPr id="150" name="矩形"/>
            <p:cNvSpPr/>
            <p:nvPr/>
          </p:nvSpPr>
          <p:spPr>
            <a:xfrm>
              <a:off x="0" y="0"/>
              <a:ext cx="1419225" cy="7048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151" name="流量和渠道成本上升，利润被压薄，创新空间变小。"/>
            <p:cNvSpPr txBox="1"/>
            <p:nvPr/>
          </p:nvSpPr>
          <p:spPr>
            <a:xfrm>
              <a:off x="0" y="0"/>
              <a:ext cx="1419225" cy="647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流量和渠道成本上升，利润被压薄，创新空间变小。</a:t>
              </a:r>
            </a:p>
          </p:txBody>
        </p:sp>
      </p:grpSp>
      <p:sp>
        <p:nvSpPr>
          <p:cNvPr id="153" name="矩形 43"/>
          <p:cNvSpPr/>
          <p:nvPr/>
        </p:nvSpPr>
        <p:spPr>
          <a:xfrm>
            <a:off x="6191250" y="3502025"/>
            <a:ext cx="2238375" cy="1333500"/>
          </a:xfrm>
          <a:prstGeom prst="rect">
            <a:avLst/>
          </a:prstGeom>
          <a:solidFill>
            <a:srgbClr val="101A24"/>
          </a:solidFill>
          <a:ln>
            <a:solidFill>
              <a:srgbClr val="29415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54" name="矩形 44"/>
          <p:cNvSpPr/>
          <p:nvPr/>
        </p:nvSpPr>
        <p:spPr>
          <a:xfrm>
            <a:off x="6191250" y="3502025"/>
            <a:ext cx="38100" cy="1333500"/>
          </a:xfrm>
          <a:prstGeom prst="rect">
            <a:avLst/>
          </a:prstGeom>
          <a:solidFill>
            <a:srgbClr val="A6FF6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155" name="图片 45" descr="图片 4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362700" y="3692525"/>
            <a:ext cx="304800" cy="3048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58" name="矩形 46"/>
          <p:cNvGrpSpPr/>
          <p:nvPr/>
        </p:nvGrpSpPr>
        <p:grpSpPr>
          <a:xfrm>
            <a:off x="6800850" y="3673475"/>
            <a:ext cx="1419225" cy="266700"/>
            <a:chOff x="0" y="0"/>
            <a:chExt cx="1419225" cy="266700"/>
          </a:xfrm>
        </p:grpSpPr>
        <p:sp>
          <p:nvSpPr>
            <p:cNvPr id="156" name="矩形"/>
            <p:cNvSpPr/>
            <p:nvPr/>
          </p:nvSpPr>
          <p:spPr>
            <a:xfrm>
              <a:off x="0" y="0"/>
              <a:ext cx="1419225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57" name="体验升级"/>
            <p:cNvSpPr txBox="1"/>
            <p:nvPr/>
          </p:nvSpPr>
          <p:spPr>
            <a:xfrm>
              <a:off x="0" y="0"/>
              <a:ext cx="1419225" cy="266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体验升级</a:t>
              </a:r>
            </a:p>
          </p:txBody>
        </p:sp>
      </p:grpSp>
      <p:grpSp>
        <p:nvGrpSpPr>
          <p:cNvPr id="161" name="矩形 47"/>
          <p:cNvGrpSpPr/>
          <p:nvPr/>
        </p:nvGrpSpPr>
        <p:grpSpPr>
          <a:xfrm>
            <a:off x="6800850" y="4016375"/>
            <a:ext cx="1419225" cy="704850"/>
            <a:chOff x="0" y="0"/>
            <a:chExt cx="1419225" cy="704850"/>
          </a:xfrm>
        </p:grpSpPr>
        <p:sp>
          <p:nvSpPr>
            <p:cNvPr id="159" name="矩形"/>
            <p:cNvSpPr/>
            <p:nvPr/>
          </p:nvSpPr>
          <p:spPr>
            <a:xfrm>
              <a:off x="0" y="0"/>
              <a:ext cx="1419225" cy="7048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160" name="年轻用户习惯了AI对话，希望产品能听懂、会回应。"/>
            <p:cNvSpPr txBox="1"/>
            <p:nvPr/>
          </p:nvSpPr>
          <p:spPr>
            <a:xfrm>
              <a:off x="0" y="0"/>
              <a:ext cx="1419225" cy="647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年轻用户习惯了AI对话，希望产品能听懂、会回应。</a:t>
              </a:r>
            </a:p>
          </p:txBody>
        </p:sp>
      </p:grpSp>
      <p:sp>
        <p:nvSpPr>
          <p:cNvPr id="162" name="矩形 48"/>
          <p:cNvSpPr/>
          <p:nvPr/>
        </p:nvSpPr>
        <p:spPr>
          <a:xfrm>
            <a:off x="8715375" y="3502025"/>
            <a:ext cx="2238375" cy="1333500"/>
          </a:xfrm>
          <a:prstGeom prst="rect">
            <a:avLst/>
          </a:prstGeom>
          <a:solidFill>
            <a:srgbClr val="101A24"/>
          </a:solidFill>
          <a:ln>
            <a:solidFill>
              <a:srgbClr val="29415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63" name="矩形 49"/>
          <p:cNvSpPr/>
          <p:nvPr/>
        </p:nvSpPr>
        <p:spPr>
          <a:xfrm>
            <a:off x="8715375" y="3502025"/>
            <a:ext cx="38100" cy="1333500"/>
          </a:xfrm>
          <a:prstGeom prst="rect">
            <a:avLst/>
          </a:prstGeom>
          <a:solidFill>
            <a:srgbClr val="FF4FA3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164" name="图片 50" descr="图片 5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886825" y="3692525"/>
            <a:ext cx="304800" cy="3048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67" name="矩形 51"/>
          <p:cNvGrpSpPr/>
          <p:nvPr/>
        </p:nvGrpSpPr>
        <p:grpSpPr>
          <a:xfrm>
            <a:off x="9324975" y="3673475"/>
            <a:ext cx="1419225" cy="266700"/>
            <a:chOff x="0" y="0"/>
            <a:chExt cx="1419225" cy="266700"/>
          </a:xfrm>
        </p:grpSpPr>
        <p:sp>
          <p:nvSpPr>
            <p:cNvPr id="165" name="矩形"/>
            <p:cNvSpPr/>
            <p:nvPr/>
          </p:nvSpPr>
          <p:spPr>
            <a:xfrm>
              <a:off x="0" y="0"/>
              <a:ext cx="1419225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66" name="关系断点"/>
            <p:cNvSpPr txBox="1"/>
            <p:nvPr/>
          </p:nvSpPr>
          <p:spPr>
            <a:xfrm>
              <a:off x="0" y="0"/>
              <a:ext cx="1419225" cy="266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关系断点</a:t>
              </a:r>
            </a:p>
          </p:txBody>
        </p:sp>
      </p:grpSp>
      <p:grpSp>
        <p:nvGrpSpPr>
          <p:cNvPr id="170" name="矩形 52"/>
          <p:cNvGrpSpPr/>
          <p:nvPr/>
        </p:nvGrpSpPr>
        <p:grpSpPr>
          <a:xfrm>
            <a:off x="9324975" y="4016375"/>
            <a:ext cx="1419225" cy="704850"/>
            <a:chOff x="0" y="0"/>
            <a:chExt cx="1419225" cy="704850"/>
          </a:xfrm>
        </p:grpSpPr>
        <p:sp>
          <p:nvSpPr>
            <p:cNvPr id="168" name="矩形"/>
            <p:cNvSpPr/>
            <p:nvPr/>
          </p:nvSpPr>
          <p:spPr>
            <a:xfrm>
              <a:off x="0" y="0"/>
              <a:ext cx="1419225" cy="7048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169" name="硬件卖完就结束，缺少后续内容、服务和复购入口。"/>
            <p:cNvSpPr txBox="1"/>
            <p:nvPr/>
          </p:nvSpPr>
          <p:spPr>
            <a:xfrm>
              <a:off x="0" y="0"/>
              <a:ext cx="1419225" cy="647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硬件卖完就结束，缺少后续内容、服务和复购入口。</a:t>
              </a:r>
            </a:p>
          </p:txBody>
        </p:sp>
      </p:grpSp>
      <p:sp>
        <p:nvSpPr>
          <p:cNvPr id="171" name="矩形 53"/>
          <p:cNvSpPr/>
          <p:nvPr/>
        </p:nvSpPr>
        <p:spPr>
          <a:xfrm>
            <a:off x="666750" y="4016375"/>
            <a:ext cx="4953000" cy="876300"/>
          </a:xfrm>
          <a:prstGeom prst="rect">
            <a:avLst/>
          </a:prstGeom>
          <a:solidFill>
            <a:srgbClr val="101B25"/>
          </a:solidFill>
          <a:ln>
            <a:solidFill>
              <a:srgbClr val="35D4FF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174" name="矩形 54"/>
          <p:cNvGrpSpPr/>
          <p:nvPr/>
        </p:nvGrpSpPr>
        <p:grpSpPr>
          <a:xfrm>
            <a:off x="895350" y="4206875"/>
            <a:ext cx="4572000" cy="609600"/>
            <a:chOff x="0" y="0"/>
            <a:chExt cx="4572000" cy="609600"/>
          </a:xfrm>
        </p:grpSpPr>
        <p:sp>
          <p:nvSpPr>
            <p:cNvPr id="172" name="矩形"/>
            <p:cNvSpPr/>
            <p:nvPr/>
          </p:nvSpPr>
          <p:spPr>
            <a:xfrm>
              <a:off x="0" y="0"/>
              <a:ext cx="4572000" cy="533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7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173" name="AI 对硬件端的意义：不是多一个卖点，而是把产品从“一次性工具”变成“可持续服务入口”。"/>
            <p:cNvSpPr txBox="1"/>
            <p:nvPr/>
          </p:nvSpPr>
          <p:spPr>
            <a:xfrm>
              <a:off x="0" y="0"/>
              <a:ext cx="4572000" cy="6096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1700">
                  <a:solidFill>
                    <a:srgbClr val="F4F8FB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AI</a:t>
              </a:r>
              <a:r>
                <a:t> </a:t>
              </a:r>
              <a:r>
                <a:t>对硬件端的意义：不是多一个卖点，而是把产品</a:t>
              </a:r>
              <a:r>
                <a:rPr>
                  <a:latin typeface="PingFang SC Semibold"/>
                  <a:ea typeface="PingFang SC Semibold"/>
                  <a:cs typeface="PingFang SC Semibold"/>
                  <a:sym typeface="PingFang SC Semibold"/>
                </a:rPr>
                <a:t>从“一次性工具”变成“可持续服务入口”。</a:t>
              </a:r>
            </a:p>
          </p:txBody>
        </p:sp>
      </p:grpSp>
      <p:grpSp>
        <p:nvGrpSpPr>
          <p:cNvPr id="177" name="矩形 55"/>
          <p:cNvGrpSpPr/>
          <p:nvPr/>
        </p:nvGrpSpPr>
        <p:grpSpPr>
          <a:xfrm>
            <a:off x="628650" y="6477000"/>
            <a:ext cx="4381500" cy="190500"/>
            <a:chOff x="0" y="0"/>
            <a:chExt cx="4381500" cy="190500"/>
          </a:xfrm>
        </p:grpSpPr>
        <p:sp>
          <p:nvSpPr>
            <p:cNvPr id="175" name="矩形"/>
            <p:cNvSpPr/>
            <p:nvPr/>
          </p:nvSpPr>
          <p:spPr>
            <a:xfrm>
              <a:off x="0" y="0"/>
              <a:ext cx="438150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176" name="传统品牌与工厂老板的真实压力"/>
            <p:cNvSpPr txBox="1"/>
            <p:nvPr/>
          </p:nvSpPr>
          <p:spPr>
            <a:xfrm>
              <a:off x="0" y="0"/>
              <a:ext cx="4381500" cy="127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lvl1pPr>
            </a:lstStyle>
            <a:p>
              <a:pPr/>
              <a:r>
                <a:t>传统品牌与工厂老板的真实压力</a:t>
              </a:r>
            </a:p>
          </p:txBody>
        </p:sp>
      </p:grpSp>
      <p:grpSp>
        <p:nvGrpSpPr>
          <p:cNvPr id="180" name="矩形 56"/>
          <p:cNvGrpSpPr/>
          <p:nvPr/>
        </p:nvGrpSpPr>
        <p:grpSpPr>
          <a:xfrm>
            <a:off x="11239500" y="6477000"/>
            <a:ext cx="400050" cy="190500"/>
            <a:chOff x="0" y="0"/>
            <a:chExt cx="400050" cy="190500"/>
          </a:xfrm>
        </p:grpSpPr>
        <p:sp>
          <p:nvSpPr>
            <p:cNvPr id="178" name="矩形"/>
            <p:cNvSpPr/>
            <p:nvPr/>
          </p:nvSpPr>
          <p:spPr>
            <a:xfrm>
              <a:off x="0" y="0"/>
              <a:ext cx="40005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179" name="02"/>
            <p:cNvSpPr txBox="1"/>
            <p:nvPr/>
          </p:nvSpPr>
          <p:spPr>
            <a:xfrm>
              <a:off x="0" y="0"/>
              <a:ext cx="400050" cy="139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lvl1pPr>
            </a:lstStyle>
            <a:p>
              <a:pPr/>
              <a:r>
                <a:t>02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0A0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83" name="矩形 2"/>
          <p:cNvSpPr/>
          <p:nvPr/>
        </p:nvSpPr>
        <p:spPr>
          <a:xfrm>
            <a:off x="760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84" name="矩形 3"/>
          <p:cNvSpPr/>
          <p:nvPr/>
        </p:nvSpPr>
        <p:spPr>
          <a:xfrm>
            <a:off x="1522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85" name="矩形 4"/>
          <p:cNvSpPr/>
          <p:nvPr/>
        </p:nvSpPr>
        <p:spPr>
          <a:xfrm>
            <a:off x="2284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86" name="矩形 5"/>
          <p:cNvSpPr/>
          <p:nvPr/>
        </p:nvSpPr>
        <p:spPr>
          <a:xfrm>
            <a:off x="3046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87" name="矩形 6"/>
          <p:cNvSpPr/>
          <p:nvPr/>
        </p:nvSpPr>
        <p:spPr>
          <a:xfrm>
            <a:off x="3808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88" name="矩形 7"/>
          <p:cNvSpPr/>
          <p:nvPr/>
        </p:nvSpPr>
        <p:spPr>
          <a:xfrm>
            <a:off x="4570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89" name="矩形 8"/>
          <p:cNvSpPr/>
          <p:nvPr/>
        </p:nvSpPr>
        <p:spPr>
          <a:xfrm>
            <a:off x="5332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90" name="矩形 9"/>
          <p:cNvSpPr/>
          <p:nvPr/>
        </p:nvSpPr>
        <p:spPr>
          <a:xfrm>
            <a:off x="6094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91" name="矩形 10"/>
          <p:cNvSpPr/>
          <p:nvPr/>
        </p:nvSpPr>
        <p:spPr>
          <a:xfrm>
            <a:off x="6856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92" name="矩形 11"/>
          <p:cNvSpPr/>
          <p:nvPr/>
        </p:nvSpPr>
        <p:spPr>
          <a:xfrm>
            <a:off x="7618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93" name="矩形 12"/>
          <p:cNvSpPr/>
          <p:nvPr/>
        </p:nvSpPr>
        <p:spPr>
          <a:xfrm>
            <a:off x="8380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94" name="矩形 13"/>
          <p:cNvSpPr/>
          <p:nvPr/>
        </p:nvSpPr>
        <p:spPr>
          <a:xfrm>
            <a:off x="9142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95" name="矩形 14"/>
          <p:cNvSpPr/>
          <p:nvPr/>
        </p:nvSpPr>
        <p:spPr>
          <a:xfrm>
            <a:off x="9904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96" name="矩形 15"/>
          <p:cNvSpPr/>
          <p:nvPr/>
        </p:nvSpPr>
        <p:spPr>
          <a:xfrm>
            <a:off x="10666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97" name="矩形 16"/>
          <p:cNvSpPr/>
          <p:nvPr/>
        </p:nvSpPr>
        <p:spPr>
          <a:xfrm>
            <a:off x="11428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98" name="矩形 17"/>
          <p:cNvSpPr/>
          <p:nvPr/>
        </p:nvSpPr>
        <p:spPr>
          <a:xfrm>
            <a:off x="0" y="760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99" name="矩形 18"/>
          <p:cNvSpPr/>
          <p:nvPr/>
        </p:nvSpPr>
        <p:spPr>
          <a:xfrm>
            <a:off x="0" y="1522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00" name="矩形 19"/>
          <p:cNvSpPr/>
          <p:nvPr/>
        </p:nvSpPr>
        <p:spPr>
          <a:xfrm>
            <a:off x="0" y="2284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01" name="矩形 20"/>
          <p:cNvSpPr/>
          <p:nvPr/>
        </p:nvSpPr>
        <p:spPr>
          <a:xfrm>
            <a:off x="0" y="3046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02" name="矩形 21"/>
          <p:cNvSpPr/>
          <p:nvPr/>
        </p:nvSpPr>
        <p:spPr>
          <a:xfrm>
            <a:off x="0" y="3808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03" name="矩形 22"/>
          <p:cNvSpPr/>
          <p:nvPr/>
        </p:nvSpPr>
        <p:spPr>
          <a:xfrm>
            <a:off x="0" y="4570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04" name="矩形 23"/>
          <p:cNvSpPr/>
          <p:nvPr/>
        </p:nvSpPr>
        <p:spPr>
          <a:xfrm>
            <a:off x="0" y="5332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05" name="矩形 24"/>
          <p:cNvSpPr/>
          <p:nvPr/>
        </p:nvSpPr>
        <p:spPr>
          <a:xfrm>
            <a:off x="0" y="6094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06" name="矩形 25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35D4F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07" name="矩形 26"/>
          <p:cNvSpPr/>
          <p:nvPr/>
        </p:nvSpPr>
        <p:spPr>
          <a:xfrm>
            <a:off x="0" y="76200"/>
            <a:ext cx="3048000" cy="38100"/>
          </a:xfrm>
          <a:prstGeom prst="rect">
            <a:avLst/>
          </a:prstGeom>
          <a:solidFill>
            <a:srgbClr val="A6FF6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08" name="矩形 27"/>
          <p:cNvSpPr/>
          <p:nvPr/>
        </p:nvSpPr>
        <p:spPr>
          <a:xfrm>
            <a:off x="10191750" y="76200"/>
            <a:ext cx="2000250" cy="38100"/>
          </a:xfrm>
          <a:prstGeom prst="rect">
            <a:avLst/>
          </a:prstGeom>
          <a:solidFill>
            <a:srgbClr val="FF4FA3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211" name="矩形 30"/>
          <p:cNvGrpSpPr/>
          <p:nvPr/>
        </p:nvGrpSpPr>
        <p:grpSpPr>
          <a:xfrm>
            <a:off x="647700" y="400050"/>
            <a:ext cx="4953000" cy="266700"/>
            <a:chOff x="0" y="0"/>
            <a:chExt cx="4953000" cy="266700"/>
          </a:xfrm>
        </p:grpSpPr>
        <p:sp>
          <p:nvSpPr>
            <p:cNvPr id="209" name="矩形"/>
            <p:cNvSpPr/>
            <p:nvPr/>
          </p:nvSpPr>
          <p:spPr>
            <a:xfrm>
              <a:off x="0" y="0"/>
              <a:ext cx="4953000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1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210" name="02 / 行业趋势"/>
            <p:cNvSpPr txBox="1"/>
            <p:nvPr/>
          </p:nvSpPr>
          <p:spPr>
            <a:xfrm>
              <a:off x="0" y="0"/>
              <a:ext cx="4953000" cy="203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1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02 / 行业趋势</a:t>
              </a:r>
            </a:p>
          </p:txBody>
        </p:sp>
      </p:grpSp>
      <p:grpSp>
        <p:nvGrpSpPr>
          <p:cNvPr id="214" name="矩形 31"/>
          <p:cNvGrpSpPr/>
          <p:nvPr/>
        </p:nvGrpSpPr>
        <p:grpSpPr>
          <a:xfrm>
            <a:off x="628650" y="742950"/>
            <a:ext cx="8001000" cy="609600"/>
            <a:chOff x="0" y="0"/>
            <a:chExt cx="8001000" cy="609600"/>
          </a:xfrm>
        </p:grpSpPr>
        <p:sp>
          <p:nvSpPr>
            <p:cNvPr id="212" name="矩形"/>
            <p:cNvSpPr/>
            <p:nvPr/>
          </p:nvSpPr>
          <p:spPr>
            <a:xfrm>
              <a:off x="0" y="0"/>
              <a:ext cx="8001000" cy="6096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2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213" name="AI 正在从“手机软件”走向“真实硬件”"/>
            <p:cNvSpPr txBox="1"/>
            <p:nvPr/>
          </p:nvSpPr>
          <p:spPr>
            <a:xfrm>
              <a:off x="0" y="0"/>
              <a:ext cx="8001000" cy="457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2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  <a:r>
                <a:t>AI</a:t>
              </a:r>
              <a:r>
                <a:t> </a:t>
              </a:r>
              <a:r>
                <a:t>正在从“手机软件”走向“真实硬件”</a:t>
              </a:r>
            </a:p>
          </p:txBody>
        </p:sp>
      </p:grpSp>
      <p:sp>
        <p:nvSpPr>
          <p:cNvPr id="215" name="矩形 32"/>
          <p:cNvSpPr/>
          <p:nvPr/>
        </p:nvSpPr>
        <p:spPr>
          <a:xfrm>
            <a:off x="857250" y="1790700"/>
            <a:ext cx="2952750" cy="3048000"/>
          </a:xfrm>
          <a:prstGeom prst="rect">
            <a:avLst/>
          </a:prstGeom>
          <a:solidFill>
            <a:srgbClr val="101A24"/>
          </a:solidFill>
          <a:ln w="11430">
            <a:solidFill>
              <a:srgbClr val="35D4FF"/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216" name="图片 33" descr="图片 3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23950" y="2095500"/>
            <a:ext cx="438150" cy="43815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19" name="矩形 34"/>
          <p:cNvGrpSpPr/>
          <p:nvPr/>
        </p:nvGrpSpPr>
        <p:grpSpPr>
          <a:xfrm>
            <a:off x="1123950" y="2819400"/>
            <a:ext cx="2381250" cy="323850"/>
            <a:chOff x="0" y="0"/>
            <a:chExt cx="2381250" cy="323850"/>
          </a:xfrm>
        </p:grpSpPr>
        <p:sp>
          <p:nvSpPr>
            <p:cNvPr id="217" name="矩形"/>
            <p:cNvSpPr/>
            <p:nvPr/>
          </p:nvSpPr>
          <p:spPr>
            <a:xfrm>
              <a:off x="0" y="0"/>
              <a:ext cx="2381250" cy="3238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7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218" name="生成式 AI 普及"/>
            <p:cNvSpPr txBox="1"/>
            <p:nvPr/>
          </p:nvSpPr>
          <p:spPr>
            <a:xfrm>
              <a:off x="0" y="0"/>
              <a:ext cx="2381250" cy="3048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17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  <a:r>
                <a:t>生成式</a:t>
              </a:r>
              <a:r>
                <a:t> </a:t>
              </a:r>
              <a:r>
                <a:t>AI</a:t>
              </a:r>
              <a:r>
                <a:t> </a:t>
              </a:r>
              <a:r>
                <a:t>普及</a:t>
              </a:r>
            </a:p>
          </p:txBody>
        </p:sp>
      </p:grpSp>
      <p:grpSp>
        <p:nvGrpSpPr>
          <p:cNvPr id="222" name="矩形 35"/>
          <p:cNvGrpSpPr/>
          <p:nvPr/>
        </p:nvGrpSpPr>
        <p:grpSpPr>
          <a:xfrm>
            <a:off x="1123950" y="3371850"/>
            <a:ext cx="2381250" cy="876300"/>
            <a:chOff x="0" y="0"/>
            <a:chExt cx="2381250" cy="876300"/>
          </a:xfrm>
        </p:grpSpPr>
        <p:sp>
          <p:nvSpPr>
            <p:cNvPr id="220" name="矩形"/>
            <p:cNvSpPr/>
            <p:nvPr/>
          </p:nvSpPr>
          <p:spPr>
            <a:xfrm>
              <a:off x="0" y="0"/>
              <a:ext cx="2381250" cy="8763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221" name="用户已经习惯用自然语言提问、创作、搜索和决策。"/>
            <p:cNvSpPr txBox="1"/>
            <p:nvPr/>
          </p:nvSpPr>
          <p:spPr>
            <a:xfrm>
              <a:off x="0" y="0"/>
              <a:ext cx="2381250" cy="4318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用户已经习惯用自然语言提问、创作、搜索和决策。</a:t>
              </a:r>
            </a:p>
          </p:txBody>
        </p:sp>
      </p:grpSp>
      <p:sp>
        <p:nvSpPr>
          <p:cNvPr id="223" name="矩形 36"/>
          <p:cNvSpPr/>
          <p:nvPr/>
        </p:nvSpPr>
        <p:spPr>
          <a:xfrm>
            <a:off x="4476750" y="1790700"/>
            <a:ext cx="2952750" cy="3048000"/>
          </a:xfrm>
          <a:prstGeom prst="rect">
            <a:avLst/>
          </a:prstGeom>
          <a:solidFill>
            <a:srgbClr val="101A24"/>
          </a:solidFill>
          <a:ln w="11430">
            <a:solidFill>
              <a:srgbClr val="A6FF6A"/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224" name="图片 37" descr="图片 3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43450" y="2095500"/>
            <a:ext cx="438150" cy="43815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27" name="矩形 38"/>
          <p:cNvGrpSpPr/>
          <p:nvPr/>
        </p:nvGrpSpPr>
        <p:grpSpPr>
          <a:xfrm>
            <a:off x="4743450" y="2819400"/>
            <a:ext cx="2381250" cy="323850"/>
            <a:chOff x="0" y="0"/>
            <a:chExt cx="2381250" cy="323850"/>
          </a:xfrm>
        </p:grpSpPr>
        <p:sp>
          <p:nvSpPr>
            <p:cNvPr id="225" name="矩形"/>
            <p:cNvSpPr/>
            <p:nvPr/>
          </p:nvSpPr>
          <p:spPr>
            <a:xfrm>
              <a:off x="0" y="0"/>
              <a:ext cx="2381250" cy="3238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7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226" name="智能体走向执行"/>
            <p:cNvSpPr txBox="1"/>
            <p:nvPr/>
          </p:nvSpPr>
          <p:spPr>
            <a:xfrm>
              <a:off x="0" y="0"/>
              <a:ext cx="2381250" cy="3048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7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智能体走向执行</a:t>
              </a:r>
            </a:p>
          </p:txBody>
        </p:sp>
      </p:grpSp>
      <p:grpSp>
        <p:nvGrpSpPr>
          <p:cNvPr id="230" name="矩形 39"/>
          <p:cNvGrpSpPr/>
          <p:nvPr/>
        </p:nvGrpSpPr>
        <p:grpSpPr>
          <a:xfrm>
            <a:off x="4743450" y="3371850"/>
            <a:ext cx="2381250" cy="876300"/>
            <a:chOff x="0" y="0"/>
            <a:chExt cx="2381250" cy="876300"/>
          </a:xfrm>
        </p:grpSpPr>
        <p:sp>
          <p:nvSpPr>
            <p:cNvPr id="228" name="矩形"/>
            <p:cNvSpPr/>
            <p:nvPr/>
          </p:nvSpPr>
          <p:spPr>
            <a:xfrm>
              <a:off x="0" y="0"/>
              <a:ext cx="2381250" cy="8763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229" name="AI 不只回答问题，而是开始规划任务、调用工具、完成动作。"/>
            <p:cNvSpPr txBox="1"/>
            <p:nvPr/>
          </p:nvSpPr>
          <p:spPr>
            <a:xfrm>
              <a:off x="0" y="0"/>
              <a:ext cx="2381250" cy="4318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AI</a:t>
              </a:r>
              <a:r>
                <a:t> </a:t>
              </a:r>
              <a:r>
                <a:t>不只回答问题，而是开始规划任务、调用工具、完成动作。</a:t>
              </a:r>
            </a:p>
          </p:txBody>
        </p:sp>
      </p:grpSp>
      <p:sp>
        <p:nvSpPr>
          <p:cNvPr id="231" name="矩形 40"/>
          <p:cNvSpPr/>
          <p:nvPr/>
        </p:nvSpPr>
        <p:spPr>
          <a:xfrm>
            <a:off x="8096250" y="1790700"/>
            <a:ext cx="2952750" cy="3048000"/>
          </a:xfrm>
          <a:prstGeom prst="rect">
            <a:avLst/>
          </a:prstGeom>
          <a:solidFill>
            <a:srgbClr val="101A24"/>
          </a:solidFill>
          <a:ln w="11430">
            <a:solidFill>
              <a:srgbClr val="FF4FA3"/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232" name="图片 41" descr="图片 4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62950" y="2095500"/>
            <a:ext cx="438150" cy="43815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35" name="矩形 42"/>
          <p:cNvGrpSpPr/>
          <p:nvPr/>
        </p:nvGrpSpPr>
        <p:grpSpPr>
          <a:xfrm>
            <a:off x="8362950" y="2819400"/>
            <a:ext cx="2381250" cy="323850"/>
            <a:chOff x="0" y="0"/>
            <a:chExt cx="2381250" cy="323850"/>
          </a:xfrm>
        </p:grpSpPr>
        <p:sp>
          <p:nvSpPr>
            <p:cNvPr id="233" name="矩形"/>
            <p:cNvSpPr/>
            <p:nvPr/>
          </p:nvSpPr>
          <p:spPr>
            <a:xfrm>
              <a:off x="0" y="0"/>
              <a:ext cx="2381250" cy="3238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7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234" name="物理 AI 进入设备"/>
            <p:cNvSpPr txBox="1"/>
            <p:nvPr/>
          </p:nvSpPr>
          <p:spPr>
            <a:xfrm>
              <a:off x="0" y="0"/>
              <a:ext cx="2381250" cy="3048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17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  <a:r>
                <a:t>物理</a:t>
              </a:r>
              <a:r>
                <a:t> </a:t>
              </a:r>
              <a:r>
                <a:t>AI</a:t>
              </a:r>
              <a:r>
                <a:t> </a:t>
              </a:r>
              <a:r>
                <a:t>进入设备</a:t>
              </a:r>
            </a:p>
          </p:txBody>
        </p:sp>
      </p:grpSp>
      <p:grpSp>
        <p:nvGrpSpPr>
          <p:cNvPr id="238" name="矩形 43"/>
          <p:cNvGrpSpPr/>
          <p:nvPr/>
        </p:nvGrpSpPr>
        <p:grpSpPr>
          <a:xfrm>
            <a:off x="8362950" y="3371850"/>
            <a:ext cx="2381250" cy="876300"/>
            <a:chOff x="0" y="0"/>
            <a:chExt cx="2381250" cy="876300"/>
          </a:xfrm>
        </p:grpSpPr>
        <p:sp>
          <p:nvSpPr>
            <p:cNvPr id="236" name="矩形"/>
            <p:cNvSpPr/>
            <p:nvPr/>
          </p:nvSpPr>
          <p:spPr>
            <a:xfrm>
              <a:off x="0" y="0"/>
              <a:ext cx="2381250" cy="8763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237" name="机器人、智能设备、传感器和真实场景正在成为下一波载体。"/>
            <p:cNvSpPr txBox="1"/>
            <p:nvPr/>
          </p:nvSpPr>
          <p:spPr>
            <a:xfrm>
              <a:off x="0" y="0"/>
              <a:ext cx="2381250" cy="4318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机器人、智能设备、传感器和真实场景正在成为下一波载体。</a:t>
              </a:r>
            </a:p>
          </p:txBody>
        </p:sp>
      </p:grpSp>
      <p:sp>
        <p:nvSpPr>
          <p:cNvPr id="239" name="矩形 44"/>
          <p:cNvSpPr/>
          <p:nvPr/>
        </p:nvSpPr>
        <p:spPr>
          <a:xfrm>
            <a:off x="3810000" y="3314700"/>
            <a:ext cx="666750" cy="190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40" name="矩形 45"/>
          <p:cNvSpPr/>
          <p:nvPr/>
        </p:nvSpPr>
        <p:spPr>
          <a:xfrm>
            <a:off x="4400550" y="3267075"/>
            <a:ext cx="95250" cy="952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41" name="矩形 46"/>
          <p:cNvSpPr/>
          <p:nvPr/>
        </p:nvSpPr>
        <p:spPr>
          <a:xfrm>
            <a:off x="7429500" y="3314700"/>
            <a:ext cx="666750" cy="190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42" name="矩形 47"/>
          <p:cNvSpPr/>
          <p:nvPr/>
        </p:nvSpPr>
        <p:spPr>
          <a:xfrm>
            <a:off x="8020050" y="3267075"/>
            <a:ext cx="95250" cy="952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245" name="矩形 48"/>
          <p:cNvGrpSpPr/>
          <p:nvPr/>
        </p:nvGrpSpPr>
        <p:grpSpPr>
          <a:xfrm>
            <a:off x="895350" y="5219700"/>
            <a:ext cx="7239000" cy="635000"/>
            <a:chOff x="0" y="0"/>
            <a:chExt cx="7239000" cy="635000"/>
          </a:xfrm>
        </p:grpSpPr>
        <p:sp>
          <p:nvSpPr>
            <p:cNvPr id="243" name="矩形"/>
            <p:cNvSpPr/>
            <p:nvPr/>
          </p:nvSpPr>
          <p:spPr>
            <a:xfrm>
              <a:off x="0" y="0"/>
              <a:ext cx="7239000" cy="6096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244" name="对硬件老板的判断：…"/>
            <p:cNvSpPr txBox="1"/>
            <p:nvPr/>
          </p:nvSpPr>
          <p:spPr>
            <a:xfrm>
              <a:off x="0" y="0"/>
              <a:ext cx="7239000" cy="635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>
                  <a:solidFill>
                    <a:srgbClr val="A6FF6A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对硬件老板的判断：</a:t>
              </a:r>
            </a:p>
            <a:p>
              <a:pPr>
                <a:defRPr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  <a:r>
                <a:t>AI</a:t>
              </a:r>
              <a:r>
                <a:t> </a:t>
              </a:r>
              <a:r>
                <a:t>将成为下一代产品体验、用户黏性和服务收入的入口。</a:t>
              </a:r>
            </a:p>
          </p:txBody>
        </p:sp>
      </p:grpSp>
      <p:grpSp>
        <p:nvGrpSpPr>
          <p:cNvPr id="248" name="矩形 49"/>
          <p:cNvGrpSpPr/>
          <p:nvPr/>
        </p:nvGrpSpPr>
        <p:grpSpPr>
          <a:xfrm>
            <a:off x="895350" y="5886450"/>
            <a:ext cx="9715500" cy="285750"/>
            <a:chOff x="0" y="0"/>
            <a:chExt cx="9715500" cy="285750"/>
          </a:xfrm>
        </p:grpSpPr>
        <p:sp>
          <p:nvSpPr>
            <p:cNvPr id="246" name="矩形"/>
            <p:cNvSpPr/>
            <p:nvPr/>
          </p:nvSpPr>
          <p:spPr>
            <a:xfrm>
              <a:off x="0" y="0"/>
              <a:ext cx="9715500" cy="2857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700">
                  <a:solidFill>
                    <a:srgbClr val="6F839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247" name="趋势参考：Stanford AI Index 2026、McKinsey State of AI 2025、Gartner Top Strategic Technology Trends 2026"/>
            <p:cNvSpPr txBox="1"/>
            <p:nvPr/>
          </p:nvSpPr>
          <p:spPr>
            <a:xfrm>
              <a:off x="0" y="0"/>
              <a:ext cx="9715500" cy="127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700">
                  <a:solidFill>
                    <a:srgbClr val="6F839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趋势参考：Stanford AI Index 2026、McKinsey State of AI 2025、Gartner Top Strategic Technology Trends 2026</a:t>
              </a:r>
            </a:p>
          </p:txBody>
        </p:sp>
      </p:grpSp>
      <p:grpSp>
        <p:nvGrpSpPr>
          <p:cNvPr id="251" name="矩形 50"/>
          <p:cNvGrpSpPr/>
          <p:nvPr/>
        </p:nvGrpSpPr>
        <p:grpSpPr>
          <a:xfrm>
            <a:off x="628650" y="6477000"/>
            <a:ext cx="4381500" cy="190500"/>
            <a:chOff x="0" y="0"/>
            <a:chExt cx="4381500" cy="190500"/>
          </a:xfrm>
        </p:grpSpPr>
        <p:sp>
          <p:nvSpPr>
            <p:cNvPr id="249" name="矩形"/>
            <p:cNvSpPr/>
            <p:nvPr/>
          </p:nvSpPr>
          <p:spPr>
            <a:xfrm>
              <a:off x="0" y="0"/>
              <a:ext cx="438150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250" name="AI 从屏幕走向物理世界"/>
            <p:cNvSpPr txBox="1"/>
            <p:nvPr/>
          </p:nvSpPr>
          <p:spPr>
            <a:xfrm>
              <a:off x="0" y="0"/>
              <a:ext cx="4381500" cy="127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lvl1pPr>
            </a:lstStyle>
            <a:p>
              <a:pPr/>
              <a:r>
                <a:t>AI 从屏幕走向物理世界</a:t>
              </a:r>
            </a:p>
          </p:txBody>
        </p:sp>
      </p:grpSp>
      <p:grpSp>
        <p:nvGrpSpPr>
          <p:cNvPr id="254" name="矩形 51"/>
          <p:cNvGrpSpPr/>
          <p:nvPr/>
        </p:nvGrpSpPr>
        <p:grpSpPr>
          <a:xfrm>
            <a:off x="11239500" y="6477000"/>
            <a:ext cx="400050" cy="190500"/>
            <a:chOff x="0" y="0"/>
            <a:chExt cx="400050" cy="190500"/>
          </a:xfrm>
        </p:grpSpPr>
        <p:sp>
          <p:nvSpPr>
            <p:cNvPr id="252" name="矩形"/>
            <p:cNvSpPr/>
            <p:nvPr/>
          </p:nvSpPr>
          <p:spPr>
            <a:xfrm>
              <a:off x="0" y="0"/>
              <a:ext cx="40005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253" name="03"/>
            <p:cNvSpPr txBox="1"/>
            <p:nvPr/>
          </p:nvSpPr>
          <p:spPr>
            <a:xfrm>
              <a:off x="0" y="0"/>
              <a:ext cx="400050" cy="139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lvl1pPr>
            </a:lstStyle>
            <a:p>
              <a:pPr/>
              <a:r>
                <a:t>03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0A0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57" name="矩形 2"/>
          <p:cNvSpPr/>
          <p:nvPr/>
        </p:nvSpPr>
        <p:spPr>
          <a:xfrm>
            <a:off x="760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58" name="矩形 3"/>
          <p:cNvSpPr/>
          <p:nvPr/>
        </p:nvSpPr>
        <p:spPr>
          <a:xfrm>
            <a:off x="1522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59" name="矩形 4"/>
          <p:cNvSpPr/>
          <p:nvPr/>
        </p:nvSpPr>
        <p:spPr>
          <a:xfrm>
            <a:off x="2284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60" name="矩形 5"/>
          <p:cNvSpPr/>
          <p:nvPr/>
        </p:nvSpPr>
        <p:spPr>
          <a:xfrm>
            <a:off x="3046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61" name="矩形 6"/>
          <p:cNvSpPr/>
          <p:nvPr/>
        </p:nvSpPr>
        <p:spPr>
          <a:xfrm>
            <a:off x="3808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62" name="矩形 7"/>
          <p:cNvSpPr/>
          <p:nvPr/>
        </p:nvSpPr>
        <p:spPr>
          <a:xfrm>
            <a:off x="4570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63" name="矩形 8"/>
          <p:cNvSpPr/>
          <p:nvPr/>
        </p:nvSpPr>
        <p:spPr>
          <a:xfrm>
            <a:off x="5332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64" name="矩形 9"/>
          <p:cNvSpPr/>
          <p:nvPr/>
        </p:nvSpPr>
        <p:spPr>
          <a:xfrm>
            <a:off x="6094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65" name="矩形 10"/>
          <p:cNvSpPr/>
          <p:nvPr/>
        </p:nvSpPr>
        <p:spPr>
          <a:xfrm>
            <a:off x="6856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66" name="矩形 11"/>
          <p:cNvSpPr/>
          <p:nvPr/>
        </p:nvSpPr>
        <p:spPr>
          <a:xfrm>
            <a:off x="7618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67" name="矩形 12"/>
          <p:cNvSpPr/>
          <p:nvPr/>
        </p:nvSpPr>
        <p:spPr>
          <a:xfrm>
            <a:off x="8380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68" name="矩形 13"/>
          <p:cNvSpPr/>
          <p:nvPr/>
        </p:nvSpPr>
        <p:spPr>
          <a:xfrm>
            <a:off x="9142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69" name="矩形 14"/>
          <p:cNvSpPr/>
          <p:nvPr/>
        </p:nvSpPr>
        <p:spPr>
          <a:xfrm>
            <a:off x="9904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70" name="矩形 15"/>
          <p:cNvSpPr/>
          <p:nvPr/>
        </p:nvSpPr>
        <p:spPr>
          <a:xfrm>
            <a:off x="10666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71" name="矩形 16"/>
          <p:cNvSpPr/>
          <p:nvPr/>
        </p:nvSpPr>
        <p:spPr>
          <a:xfrm>
            <a:off x="11428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72" name="矩形 17"/>
          <p:cNvSpPr/>
          <p:nvPr/>
        </p:nvSpPr>
        <p:spPr>
          <a:xfrm>
            <a:off x="0" y="760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73" name="矩形 18"/>
          <p:cNvSpPr/>
          <p:nvPr/>
        </p:nvSpPr>
        <p:spPr>
          <a:xfrm>
            <a:off x="0" y="1522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74" name="矩形 19"/>
          <p:cNvSpPr/>
          <p:nvPr/>
        </p:nvSpPr>
        <p:spPr>
          <a:xfrm>
            <a:off x="0" y="2284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75" name="矩形 20"/>
          <p:cNvSpPr/>
          <p:nvPr/>
        </p:nvSpPr>
        <p:spPr>
          <a:xfrm>
            <a:off x="0" y="3046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76" name="矩形 21"/>
          <p:cNvSpPr/>
          <p:nvPr/>
        </p:nvSpPr>
        <p:spPr>
          <a:xfrm>
            <a:off x="0" y="3808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77" name="矩形 22"/>
          <p:cNvSpPr/>
          <p:nvPr/>
        </p:nvSpPr>
        <p:spPr>
          <a:xfrm>
            <a:off x="0" y="4570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78" name="矩形 23"/>
          <p:cNvSpPr/>
          <p:nvPr/>
        </p:nvSpPr>
        <p:spPr>
          <a:xfrm>
            <a:off x="0" y="5332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79" name="矩形 24"/>
          <p:cNvSpPr/>
          <p:nvPr/>
        </p:nvSpPr>
        <p:spPr>
          <a:xfrm>
            <a:off x="0" y="6094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80" name="矩形 25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35D4F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81" name="矩形 26"/>
          <p:cNvSpPr/>
          <p:nvPr/>
        </p:nvSpPr>
        <p:spPr>
          <a:xfrm>
            <a:off x="0" y="76200"/>
            <a:ext cx="3048000" cy="38100"/>
          </a:xfrm>
          <a:prstGeom prst="rect">
            <a:avLst/>
          </a:prstGeom>
          <a:solidFill>
            <a:srgbClr val="A6FF6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82" name="矩形 27"/>
          <p:cNvSpPr/>
          <p:nvPr/>
        </p:nvSpPr>
        <p:spPr>
          <a:xfrm>
            <a:off x="10191750" y="76200"/>
            <a:ext cx="2000250" cy="38100"/>
          </a:xfrm>
          <a:prstGeom prst="rect">
            <a:avLst/>
          </a:prstGeom>
          <a:solidFill>
            <a:srgbClr val="FF4FA3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285" name="矩形 30"/>
          <p:cNvGrpSpPr/>
          <p:nvPr/>
        </p:nvGrpSpPr>
        <p:grpSpPr>
          <a:xfrm>
            <a:off x="647700" y="400050"/>
            <a:ext cx="4953000" cy="266700"/>
            <a:chOff x="0" y="0"/>
            <a:chExt cx="4953000" cy="266700"/>
          </a:xfrm>
        </p:grpSpPr>
        <p:sp>
          <p:nvSpPr>
            <p:cNvPr id="283" name="矩形"/>
            <p:cNvSpPr/>
            <p:nvPr/>
          </p:nvSpPr>
          <p:spPr>
            <a:xfrm>
              <a:off x="0" y="0"/>
              <a:ext cx="4953000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1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284" name="03 / 生活化理解"/>
            <p:cNvSpPr txBox="1"/>
            <p:nvPr/>
          </p:nvSpPr>
          <p:spPr>
            <a:xfrm>
              <a:off x="0" y="0"/>
              <a:ext cx="4953000" cy="203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1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03 / 生活化理解</a:t>
              </a:r>
            </a:p>
          </p:txBody>
        </p:sp>
      </p:grpSp>
      <p:grpSp>
        <p:nvGrpSpPr>
          <p:cNvPr id="288" name="矩形 31"/>
          <p:cNvGrpSpPr/>
          <p:nvPr/>
        </p:nvGrpSpPr>
        <p:grpSpPr>
          <a:xfrm>
            <a:off x="628650" y="742950"/>
            <a:ext cx="7429500" cy="609600"/>
            <a:chOff x="0" y="0"/>
            <a:chExt cx="7429500" cy="609600"/>
          </a:xfrm>
        </p:grpSpPr>
        <p:sp>
          <p:nvSpPr>
            <p:cNvPr id="286" name="矩形"/>
            <p:cNvSpPr/>
            <p:nvPr/>
          </p:nvSpPr>
          <p:spPr>
            <a:xfrm>
              <a:off x="0" y="0"/>
              <a:ext cx="7429500" cy="6096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2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287" name="一根拐杖装上 AI 大脑，会发生什么？"/>
            <p:cNvSpPr txBox="1"/>
            <p:nvPr/>
          </p:nvSpPr>
          <p:spPr>
            <a:xfrm>
              <a:off x="0" y="0"/>
              <a:ext cx="7429500" cy="457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2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  <a:r>
                <a:t>一根拐杖装上</a:t>
              </a:r>
              <a:r>
                <a:t> </a:t>
              </a:r>
              <a:r>
                <a:t>AI</a:t>
              </a:r>
              <a:r>
                <a:t> </a:t>
              </a:r>
              <a:r>
                <a:t>大脑，会发生什么？</a:t>
              </a:r>
            </a:p>
          </p:txBody>
        </p:sp>
      </p:grpSp>
      <p:grpSp>
        <p:nvGrpSpPr>
          <p:cNvPr id="291" name="矩形 32"/>
          <p:cNvGrpSpPr/>
          <p:nvPr/>
        </p:nvGrpSpPr>
        <p:grpSpPr>
          <a:xfrm>
            <a:off x="666750" y="1428750"/>
            <a:ext cx="4953000" cy="904875"/>
            <a:chOff x="0" y="0"/>
            <a:chExt cx="4953000" cy="904875"/>
          </a:xfrm>
        </p:grpSpPr>
        <p:sp>
          <p:nvSpPr>
            <p:cNvPr id="289" name="矩形"/>
            <p:cNvSpPr/>
            <p:nvPr/>
          </p:nvSpPr>
          <p:spPr>
            <a:xfrm>
              <a:off x="0" y="0"/>
              <a:ext cx="4953000" cy="904875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5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290" name="这不是把聊天工具搬进硬件，而是让普通产品具备感知、理解、判断和主动服务的能力。"/>
            <p:cNvSpPr txBox="1"/>
            <p:nvPr/>
          </p:nvSpPr>
          <p:spPr>
            <a:xfrm>
              <a:off x="0" y="0"/>
              <a:ext cx="4953000" cy="5334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5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这不是把聊天工具搬进硬件，而是让普通产品具备感知、理解、判断和主动服务的能力。</a:t>
              </a:r>
            </a:p>
          </p:txBody>
        </p:sp>
      </p:grpSp>
      <p:pic>
        <p:nvPicPr>
          <p:cNvPr id="292" name="图片 33" descr="图片 3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776084" y="1352550"/>
            <a:ext cx="323851" cy="323850"/>
          </a:xfrm>
          <a:prstGeom prst="rect">
            <a:avLst/>
          </a:prstGeom>
          <a:ln w="12700">
            <a:miter lim="400000"/>
          </a:ln>
        </p:spPr>
      </p:pic>
      <p:sp>
        <p:nvSpPr>
          <p:cNvPr id="293" name="矩形 34"/>
          <p:cNvSpPr/>
          <p:nvPr/>
        </p:nvSpPr>
        <p:spPr>
          <a:xfrm>
            <a:off x="7271384" y="1381125"/>
            <a:ext cx="4095751" cy="819150"/>
          </a:xfrm>
          <a:prstGeom prst="rect">
            <a:avLst/>
          </a:prstGeom>
          <a:solidFill>
            <a:srgbClr val="0E1720"/>
          </a:solidFill>
          <a:ln>
            <a:solidFill>
              <a:srgbClr val="263E50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296" name="矩形 35"/>
          <p:cNvGrpSpPr/>
          <p:nvPr/>
        </p:nvGrpSpPr>
        <p:grpSpPr>
          <a:xfrm>
            <a:off x="7480934" y="1495425"/>
            <a:ext cx="666751" cy="317500"/>
            <a:chOff x="0" y="0"/>
            <a:chExt cx="666750" cy="317500"/>
          </a:xfrm>
        </p:grpSpPr>
        <p:sp>
          <p:nvSpPr>
            <p:cNvPr id="294" name="矩形"/>
            <p:cNvSpPr/>
            <p:nvPr/>
          </p:nvSpPr>
          <p:spPr>
            <a:xfrm>
              <a:off x="0" y="0"/>
              <a:ext cx="666750" cy="2476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>
                  <a:solidFill>
                    <a:srgbClr val="35D4FF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295" name="感知"/>
            <p:cNvSpPr txBox="1"/>
            <p:nvPr/>
          </p:nvSpPr>
          <p:spPr>
            <a:xfrm>
              <a:off x="0" y="0"/>
              <a:ext cx="66675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>
                  <a:solidFill>
                    <a:srgbClr val="35D4FF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感知</a:t>
              </a:r>
            </a:p>
          </p:txBody>
        </p:sp>
      </p:grpSp>
      <p:grpSp>
        <p:nvGrpSpPr>
          <p:cNvPr id="299" name="矩形 36"/>
          <p:cNvGrpSpPr/>
          <p:nvPr/>
        </p:nvGrpSpPr>
        <p:grpSpPr>
          <a:xfrm>
            <a:off x="8300084" y="1495425"/>
            <a:ext cx="2857501" cy="508000"/>
            <a:chOff x="0" y="0"/>
            <a:chExt cx="2857500" cy="508000"/>
          </a:xfrm>
        </p:grpSpPr>
        <p:sp>
          <p:nvSpPr>
            <p:cNvPr id="297" name="矩形"/>
            <p:cNvSpPr/>
            <p:nvPr/>
          </p:nvSpPr>
          <p:spPr>
            <a:xfrm>
              <a:off x="0" y="0"/>
              <a:ext cx="2857500" cy="4762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298" name="陀螺仪、传感器判断是拐杖倒了，还是老人摔倒。"/>
            <p:cNvSpPr txBox="1"/>
            <p:nvPr/>
          </p:nvSpPr>
          <p:spPr>
            <a:xfrm>
              <a:off x="0" y="0"/>
              <a:ext cx="2857500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陀螺仪、传感器判断是拐杖倒了，还是老人摔倒。</a:t>
              </a:r>
            </a:p>
          </p:txBody>
        </p:sp>
      </p:grpSp>
      <p:pic>
        <p:nvPicPr>
          <p:cNvPr id="300" name="图片 37" descr="图片 3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776084" y="2419350"/>
            <a:ext cx="323851" cy="323850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矩形 38"/>
          <p:cNvSpPr/>
          <p:nvPr/>
        </p:nvSpPr>
        <p:spPr>
          <a:xfrm>
            <a:off x="7271384" y="2447925"/>
            <a:ext cx="4095751" cy="819150"/>
          </a:xfrm>
          <a:prstGeom prst="rect">
            <a:avLst/>
          </a:prstGeom>
          <a:solidFill>
            <a:srgbClr val="0E1720"/>
          </a:solidFill>
          <a:ln>
            <a:solidFill>
              <a:srgbClr val="263E50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304" name="矩形 39"/>
          <p:cNvGrpSpPr/>
          <p:nvPr/>
        </p:nvGrpSpPr>
        <p:grpSpPr>
          <a:xfrm>
            <a:off x="7480934" y="2562225"/>
            <a:ext cx="666751" cy="317500"/>
            <a:chOff x="0" y="0"/>
            <a:chExt cx="666750" cy="317500"/>
          </a:xfrm>
        </p:grpSpPr>
        <p:sp>
          <p:nvSpPr>
            <p:cNvPr id="302" name="矩形"/>
            <p:cNvSpPr/>
            <p:nvPr/>
          </p:nvSpPr>
          <p:spPr>
            <a:xfrm>
              <a:off x="0" y="0"/>
              <a:ext cx="666750" cy="2476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303" name="理解"/>
            <p:cNvSpPr txBox="1"/>
            <p:nvPr/>
          </p:nvSpPr>
          <p:spPr>
            <a:xfrm>
              <a:off x="0" y="0"/>
              <a:ext cx="66675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理解</a:t>
              </a:r>
            </a:p>
          </p:txBody>
        </p:sp>
      </p:grpSp>
      <p:grpSp>
        <p:nvGrpSpPr>
          <p:cNvPr id="307" name="矩形 40"/>
          <p:cNvGrpSpPr/>
          <p:nvPr/>
        </p:nvGrpSpPr>
        <p:grpSpPr>
          <a:xfrm>
            <a:off x="8300084" y="2562225"/>
            <a:ext cx="2857501" cy="508000"/>
            <a:chOff x="0" y="0"/>
            <a:chExt cx="2857500" cy="508000"/>
          </a:xfrm>
        </p:grpSpPr>
        <p:sp>
          <p:nvSpPr>
            <p:cNvPr id="305" name="矩形"/>
            <p:cNvSpPr/>
            <p:nvPr/>
          </p:nvSpPr>
          <p:spPr>
            <a:xfrm>
              <a:off x="0" y="0"/>
              <a:ext cx="2857500" cy="4762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306" name="语音询问是否需要帮助，并理解用户回应。"/>
            <p:cNvSpPr txBox="1"/>
            <p:nvPr/>
          </p:nvSpPr>
          <p:spPr>
            <a:xfrm>
              <a:off x="0" y="0"/>
              <a:ext cx="2857500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语音询问是否需要帮助，并理解用户回应。</a:t>
              </a:r>
            </a:p>
          </p:txBody>
        </p:sp>
      </p:grpSp>
      <p:pic>
        <p:nvPicPr>
          <p:cNvPr id="308" name="图片 41" descr="图片 4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776084" y="3486150"/>
            <a:ext cx="323851" cy="323850"/>
          </a:xfrm>
          <a:prstGeom prst="rect">
            <a:avLst/>
          </a:prstGeom>
          <a:ln w="12700">
            <a:miter lim="400000"/>
          </a:ln>
        </p:spPr>
      </p:pic>
      <p:sp>
        <p:nvSpPr>
          <p:cNvPr id="309" name="矩形 42"/>
          <p:cNvSpPr/>
          <p:nvPr/>
        </p:nvSpPr>
        <p:spPr>
          <a:xfrm>
            <a:off x="7271384" y="3514725"/>
            <a:ext cx="4095751" cy="819150"/>
          </a:xfrm>
          <a:prstGeom prst="rect">
            <a:avLst/>
          </a:prstGeom>
          <a:solidFill>
            <a:srgbClr val="0E1720"/>
          </a:solidFill>
          <a:ln>
            <a:solidFill>
              <a:srgbClr val="263E50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312" name="矩形 43"/>
          <p:cNvGrpSpPr/>
          <p:nvPr/>
        </p:nvGrpSpPr>
        <p:grpSpPr>
          <a:xfrm>
            <a:off x="7480934" y="3629025"/>
            <a:ext cx="666751" cy="317500"/>
            <a:chOff x="0" y="0"/>
            <a:chExt cx="666750" cy="317500"/>
          </a:xfrm>
        </p:grpSpPr>
        <p:sp>
          <p:nvSpPr>
            <p:cNvPr id="310" name="矩形"/>
            <p:cNvSpPr/>
            <p:nvPr/>
          </p:nvSpPr>
          <p:spPr>
            <a:xfrm>
              <a:off x="0" y="0"/>
              <a:ext cx="666750" cy="2476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>
                  <a:solidFill>
                    <a:srgbClr val="FFB454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311" name="执行"/>
            <p:cNvSpPr txBox="1"/>
            <p:nvPr/>
          </p:nvSpPr>
          <p:spPr>
            <a:xfrm>
              <a:off x="0" y="0"/>
              <a:ext cx="66675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>
                  <a:solidFill>
                    <a:srgbClr val="FFB454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执行</a:t>
              </a:r>
            </a:p>
          </p:txBody>
        </p:sp>
      </p:grpSp>
      <p:grpSp>
        <p:nvGrpSpPr>
          <p:cNvPr id="315" name="矩形 44"/>
          <p:cNvGrpSpPr/>
          <p:nvPr/>
        </p:nvGrpSpPr>
        <p:grpSpPr>
          <a:xfrm>
            <a:off x="8300084" y="3629025"/>
            <a:ext cx="2857501" cy="476250"/>
            <a:chOff x="0" y="0"/>
            <a:chExt cx="2857500" cy="476250"/>
          </a:xfrm>
        </p:grpSpPr>
        <p:sp>
          <p:nvSpPr>
            <p:cNvPr id="313" name="矩形"/>
            <p:cNvSpPr/>
            <p:nvPr/>
          </p:nvSpPr>
          <p:spPr>
            <a:xfrm>
              <a:off x="0" y="0"/>
              <a:ext cx="2857500" cy="4762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314" name="必要时主动联系家人或急救中心。"/>
            <p:cNvSpPr txBox="1"/>
            <p:nvPr/>
          </p:nvSpPr>
          <p:spPr>
            <a:xfrm>
              <a:off x="0" y="0"/>
              <a:ext cx="2857500" cy="254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必要时主动联系家人或急救中心。</a:t>
              </a:r>
            </a:p>
          </p:txBody>
        </p:sp>
      </p:grpSp>
      <p:pic>
        <p:nvPicPr>
          <p:cNvPr id="316" name="图片 45" descr="图片 4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776084" y="4552950"/>
            <a:ext cx="323851" cy="323850"/>
          </a:xfrm>
          <a:prstGeom prst="rect">
            <a:avLst/>
          </a:prstGeom>
          <a:ln w="12700">
            <a:miter lim="400000"/>
          </a:ln>
        </p:spPr>
      </p:pic>
      <p:sp>
        <p:nvSpPr>
          <p:cNvPr id="317" name="矩形 46"/>
          <p:cNvSpPr/>
          <p:nvPr/>
        </p:nvSpPr>
        <p:spPr>
          <a:xfrm>
            <a:off x="7271384" y="4581525"/>
            <a:ext cx="4095751" cy="819150"/>
          </a:xfrm>
          <a:prstGeom prst="rect">
            <a:avLst/>
          </a:prstGeom>
          <a:solidFill>
            <a:srgbClr val="0E1720"/>
          </a:solidFill>
          <a:ln>
            <a:solidFill>
              <a:srgbClr val="263E50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320" name="矩形 47"/>
          <p:cNvGrpSpPr/>
          <p:nvPr/>
        </p:nvGrpSpPr>
        <p:grpSpPr>
          <a:xfrm>
            <a:off x="7480934" y="4695825"/>
            <a:ext cx="666751" cy="317500"/>
            <a:chOff x="0" y="0"/>
            <a:chExt cx="666750" cy="317500"/>
          </a:xfrm>
        </p:grpSpPr>
        <p:sp>
          <p:nvSpPr>
            <p:cNvPr id="318" name="矩形"/>
            <p:cNvSpPr/>
            <p:nvPr/>
          </p:nvSpPr>
          <p:spPr>
            <a:xfrm>
              <a:off x="0" y="0"/>
              <a:ext cx="666750" cy="2476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>
                  <a:solidFill>
                    <a:srgbClr val="FF4FA3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319" name="延展"/>
            <p:cNvSpPr txBox="1"/>
            <p:nvPr/>
          </p:nvSpPr>
          <p:spPr>
            <a:xfrm>
              <a:off x="0" y="0"/>
              <a:ext cx="66675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>
                  <a:solidFill>
                    <a:srgbClr val="FF4FA3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延展</a:t>
              </a:r>
            </a:p>
          </p:txBody>
        </p:sp>
      </p:grpSp>
      <p:grpSp>
        <p:nvGrpSpPr>
          <p:cNvPr id="323" name="矩形 48"/>
          <p:cNvGrpSpPr/>
          <p:nvPr/>
        </p:nvGrpSpPr>
        <p:grpSpPr>
          <a:xfrm>
            <a:off x="8300084" y="4695825"/>
            <a:ext cx="2857501" cy="508000"/>
            <a:chOff x="0" y="0"/>
            <a:chExt cx="2857500" cy="508000"/>
          </a:xfrm>
        </p:grpSpPr>
        <p:sp>
          <p:nvSpPr>
            <p:cNvPr id="321" name="矩形"/>
            <p:cNvSpPr/>
            <p:nvPr/>
          </p:nvSpPr>
          <p:spPr>
            <a:xfrm>
              <a:off x="0" y="0"/>
              <a:ext cx="2857500" cy="4762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322" name="加入摄像头和健康传感器，可导航避障、提醒用药。"/>
            <p:cNvSpPr txBox="1"/>
            <p:nvPr/>
          </p:nvSpPr>
          <p:spPr>
            <a:xfrm>
              <a:off x="0" y="0"/>
              <a:ext cx="2857500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加入摄像头和健康传感器，可导航避障、提醒用药。</a:t>
              </a:r>
            </a:p>
          </p:txBody>
        </p:sp>
      </p:grpSp>
      <p:sp>
        <p:nvSpPr>
          <p:cNvPr id="324" name="矩形 49"/>
          <p:cNvSpPr/>
          <p:nvPr/>
        </p:nvSpPr>
        <p:spPr>
          <a:xfrm>
            <a:off x="759459" y="4883784"/>
            <a:ext cx="4631692" cy="1219201"/>
          </a:xfrm>
          <a:prstGeom prst="rect">
            <a:avLst/>
          </a:prstGeom>
          <a:solidFill>
            <a:srgbClr val="111D28"/>
          </a:solidFill>
          <a:ln>
            <a:solidFill>
              <a:srgbClr val="A6FF6A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327" name="矩形 50"/>
          <p:cNvGrpSpPr/>
          <p:nvPr/>
        </p:nvGrpSpPr>
        <p:grpSpPr>
          <a:xfrm>
            <a:off x="1026159" y="5150484"/>
            <a:ext cx="4028442" cy="1066801"/>
            <a:chOff x="0" y="0"/>
            <a:chExt cx="4028440" cy="1066800"/>
          </a:xfrm>
        </p:grpSpPr>
        <p:sp>
          <p:nvSpPr>
            <p:cNvPr id="325" name="矩形"/>
            <p:cNvSpPr/>
            <p:nvPr/>
          </p:nvSpPr>
          <p:spPr>
            <a:xfrm>
              <a:off x="0" y="0"/>
              <a:ext cx="4028441" cy="6667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20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326" name="产品从冷冰冰的工具，变成懂用户、会回应、能主动服务的智能伙伴。"/>
            <p:cNvSpPr txBox="1"/>
            <p:nvPr/>
          </p:nvSpPr>
          <p:spPr>
            <a:xfrm>
              <a:off x="0" y="0"/>
              <a:ext cx="4028441" cy="10668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2000">
                  <a:solidFill>
                    <a:srgbClr val="F4F8FB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产品从冷冰冰的工具，变成懂用户、会回应、能</a:t>
              </a:r>
              <a:r>
                <a:rPr>
                  <a:latin typeface="PingFang SC Semibold"/>
                  <a:ea typeface="PingFang SC Semibold"/>
                  <a:cs typeface="PingFang SC Semibold"/>
                  <a:sym typeface="PingFang SC Semibold"/>
                </a:rPr>
                <a:t>主动服务的智能伙伴。</a:t>
              </a:r>
            </a:p>
          </p:txBody>
        </p:sp>
      </p:grpSp>
      <p:grpSp>
        <p:nvGrpSpPr>
          <p:cNvPr id="330" name="矩形 51"/>
          <p:cNvGrpSpPr/>
          <p:nvPr/>
        </p:nvGrpSpPr>
        <p:grpSpPr>
          <a:xfrm>
            <a:off x="628650" y="6477000"/>
            <a:ext cx="4381500" cy="190500"/>
            <a:chOff x="0" y="0"/>
            <a:chExt cx="4381500" cy="190500"/>
          </a:xfrm>
        </p:grpSpPr>
        <p:sp>
          <p:nvSpPr>
            <p:cNvPr id="328" name="矩形"/>
            <p:cNvSpPr/>
            <p:nvPr/>
          </p:nvSpPr>
          <p:spPr>
            <a:xfrm>
              <a:off x="0" y="0"/>
              <a:ext cx="438150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329" name="从日常用品理解 AI 硬件化"/>
            <p:cNvSpPr txBox="1"/>
            <p:nvPr/>
          </p:nvSpPr>
          <p:spPr>
            <a:xfrm>
              <a:off x="0" y="0"/>
              <a:ext cx="4381500" cy="127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lvl1pPr>
            </a:lstStyle>
            <a:p>
              <a:pPr/>
              <a:r>
                <a:t>从日常用品理解 AI 硬件化</a:t>
              </a:r>
            </a:p>
          </p:txBody>
        </p:sp>
      </p:grpSp>
      <p:grpSp>
        <p:nvGrpSpPr>
          <p:cNvPr id="333" name="矩形 52"/>
          <p:cNvGrpSpPr/>
          <p:nvPr/>
        </p:nvGrpSpPr>
        <p:grpSpPr>
          <a:xfrm>
            <a:off x="11239500" y="6477000"/>
            <a:ext cx="400050" cy="190500"/>
            <a:chOff x="0" y="0"/>
            <a:chExt cx="400050" cy="190500"/>
          </a:xfrm>
        </p:grpSpPr>
        <p:sp>
          <p:nvSpPr>
            <p:cNvPr id="331" name="矩形"/>
            <p:cNvSpPr/>
            <p:nvPr/>
          </p:nvSpPr>
          <p:spPr>
            <a:xfrm>
              <a:off x="0" y="0"/>
              <a:ext cx="40005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332" name="04"/>
            <p:cNvSpPr txBox="1"/>
            <p:nvPr/>
          </p:nvSpPr>
          <p:spPr>
            <a:xfrm>
              <a:off x="0" y="0"/>
              <a:ext cx="400050" cy="139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lvl1pPr>
            </a:lstStyle>
            <a:p>
              <a:pPr/>
              <a:r>
                <a:t>04</a:t>
              </a:r>
            </a:p>
          </p:txBody>
        </p:sp>
      </p:grpSp>
      <p:pic>
        <p:nvPicPr>
          <p:cNvPr id="334" name="图片 53" descr="图片 5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07669" y="2200275"/>
            <a:ext cx="2338072" cy="2338071"/>
          </a:xfrm>
          <a:prstGeom prst="rect">
            <a:avLst/>
          </a:prstGeom>
          <a:ln w="12700">
            <a:miter lim="400000"/>
          </a:ln>
        </p:spPr>
      </p:pic>
      <p:pic>
        <p:nvPicPr>
          <p:cNvPr id="335" name="图片 54" descr="图片 54"/>
          <p:cNvPicPr>
            <a:picLocks noChangeAspect="1"/>
          </p:cNvPicPr>
          <p:nvPr/>
        </p:nvPicPr>
        <p:blipFill>
          <a:blip r:embed="rId4">
            <a:extLst/>
          </a:blip>
          <a:srcRect l="0" t="0" r="16978" b="0"/>
          <a:stretch>
            <a:fillRect/>
          </a:stretch>
        </p:blipFill>
        <p:spPr>
          <a:xfrm>
            <a:off x="2949574" y="2200275"/>
            <a:ext cx="3456307" cy="23412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0A0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38" name="矩形 2"/>
          <p:cNvSpPr/>
          <p:nvPr/>
        </p:nvSpPr>
        <p:spPr>
          <a:xfrm>
            <a:off x="760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39" name="矩形 3"/>
          <p:cNvSpPr/>
          <p:nvPr/>
        </p:nvSpPr>
        <p:spPr>
          <a:xfrm>
            <a:off x="1522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40" name="矩形 4"/>
          <p:cNvSpPr/>
          <p:nvPr/>
        </p:nvSpPr>
        <p:spPr>
          <a:xfrm>
            <a:off x="2284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41" name="矩形 5"/>
          <p:cNvSpPr/>
          <p:nvPr/>
        </p:nvSpPr>
        <p:spPr>
          <a:xfrm>
            <a:off x="3046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42" name="矩形 6"/>
          <p:cNvSpPr/>
          <p:nvPr/>
        </p:nvSpPr>
        <p:spPr>
          <a:xfrm>
            <a:off x="3808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43" name="矩形 7"/>
          <p:cNvSpPr/>
          <p:nvPr/>
        </p:nvSpPr>
        <p:spPr>
          <a:xfrm>
            <a:off x="4570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44" name="矩形 8"/>
          <p:cNvSpPr/>
          <p:nvPr/>
        </p:nvSpPr>
        <p:spPr>
          <a:xfrm>
            <a:off x="5332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45" name="矩形 9"/>
          <p:cNvSpPr/>
          <p:nvPr/>
        </p:nvSpPr>
        <p:spPr>
          <a:xfrm>
            <a:off x="6094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46" name="矩形 10"/>
          <p:cNvSpPr/>
          <p:nvPr/>
        </p:nvSpPr>
        <p:spPr>
          <a:xfrm>
            <a:off x="6856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47" name="矩形 11"/>
          <p:cNvSpPr/>
          <p:nvPr/>
        </p:nvSpPr>
        <p:spPr>
          <a:xfrm>
            <a:off x="7618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48" name="矩形 12"/>
          <p:cNvSpPr/>
          <p:nvPr/>
        </p:nvSpPr>
        <p:spPr>
          <a:xfrm>
            <a:off x="8380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49" name="矩形 13"/>
          <p:cNvSpPr/>
          <p:nvPr/>
        </p:nvSpPr>
        <p:spPr>
          <a:xfrm>
            <a:off x="9142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50" name="矩形 14"/>
          <p:cNvSpPr/>
          <p:nvPr/>
        </p:nvSpPr>
        <p:spPr>
          <a:xfrm>
            <a:off x="9904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51" name="矩形 15"/>
          <p:cNvSpPr/>
          <p:nvPr/>
        </p:nvSpPr>
        <p:spPr>
          <a:xfrm>
            <a:off x="10666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52" name="矩形 16"/>
          <p:cNvSpPr/>
          <p:nvPr/>
        </p:nvSpPr>
        <p:spPr>
          <a:xfrm>
            <a:off x="11428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53" name="矩形 25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35D4F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54" name="矩形 26"/>
          <p:cNvSpPr/>
          <p:nvPr/>
        </p:nvSpPr>
        <p:spPr>
          <a:xfrm>
            <a:off x="0" y="76200"/>
            <a:ext cx="3048000" cy="38100"/>
          </a:xfrm>
          <a:prstGeom prst="rect">
            <a:avLst/>
          </a:prstGeom>
          <a:solidFill>
            <a:srgbClr val="A6FF6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55" name="矩形 27"/>
          <p:cNvSpPr/>
          <p:nvPr/>
        </p:nvSpPr>
        <p:spPr>
          <a:xfrm>
            <a:off x="10191750" y="76200"/>
            <a:ext cx="2000250" cy="38100"/>
          </a:xfrm>
          <a:prstGeom prst="rect">
            <a:avLst/>
          </a:prstGeom>
          <a:solidFill>
            <a:srgbClr val="FF4FA3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358" name="矩形 51"/>
          <p:cNvGrpSpPr/>
          <p:nvPr/>
        </p:nvGrpSpPr>
        <p:grpSpPr>
          <a:xfrm>
            <a:off x="628650" y="6477000"/>
            <a:ext cx="4381500" cy="190500"/>
            <a:chOff x="0" y="0"/>
            <a:chExt cx="4381500" cy="190500"/>
          </a:xfrm>
        </p:grpSpPr>
        <p:sp>
          <p:nvSpPr>
            <p:cNvPr id="356" name="矩形"/>
            <p:cNvSpPr/>
            <p:nvPr/>
          </p:nvSpPr>
          <p:spPr>
            <a:xfrm>
              <a:off x="0" y="0"/>
              <a:ext cx="438150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357" name="AI智能硬件拆解图"/>
            <p:cNvSpPr txBox="1"/>
            <p:nvPr/>
          </p:nvSpPr>
          <p:spPr>
            <a:xfrm>
              <a:off x="0" y="0"/>
              <a:ext cx="4381500" cy="127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  <a:r>
                <a:t>AI</a:t>
              </a:r>
              <a:r>
                <a:t>智能硬件拆解图</a:t>
              </a:r>
            </a:p>
          </p:txBody>
        </p:sp>
      </p:grpSp>
      <p:grpSp>
        <p:nvGrpSpPr>
          <p:cNvPr id="361" name="矩形 52"/>
          <p:cNvGrpSpPr/>
          <p:nvPr/>
        </p:nvGrpSpPr>
        <p:grpSpPr>
          <a:xfrm>
            <a:off x="11239500" y="6477000"/>
            <a:ext cx="400050" cy="190500"/>
            <a:chOff x="0" y="0"/>
            <a:chExt cx="400050" cy="190500"/>
          </a:xfrm>
        </p:grpSpPr>
        <p:sp>
          <p:nvSpPr>
            <p:cNvPr id="359" name="矩形"/>
            <p:cNvSpPr/>
            <p:nvPr/>
          </p:nvSpPr>
          <p:spPr>
            <a:xfrm>
              <a:off x="0" y="0"/>
              <a:ext cx="40005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360" name="05"/>
            <p:cNvSpPr txBox="1"/>
            <p:nvPr/>
          </p:nvSpPr>
          <p:spPr>
            <a:xfrm>
              <a:off x="0" y="0"/>
              <a:ext cx="400050" cy="139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  <a:r>
                <a:t>0</a:t>
              </a:r>
              <a:r>
                <a:t>5</a:t>
              </a:r>
            </a:p>
          </p:txBody>
        </p:sp>
      </p:grpSp>
      <p:pic>
        <p:nvPicPr>
          <p:cNvPr id="362" name="图片 54" descr="图片 5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24000" y="730250"/>
            <a:ext cx="9048116" cy="50927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0A0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65" name="矩形 2"/>
          <p:cNvSpPr/>
          <p:nvPr/>
        </p:nvSpPr>
        <p:spPr>
          <a:xfrm>
            <a:off x="760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66" name="矩形 3"/>
          <p:cNvSpPr/>
          <p:nvPr/>
        </p:nvSpPr>
        <p:spPr>
          <a:xfrm>
            <a:off x="1522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67" name="矩形 4"/>
          <p:cNvSpPr/>
          <p:nvPr/>
        </p:nvSpPr>
        <p:spPr>
          <a:xfrm>
            <a:off x="2284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68" name="矩形 5"/>
          <p:cNvSpPr/>
          <p:nvPr/>
        </p:nvSpPr>
        <p:spPr>
          <a:xfrm>
            <a:off x="3046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69" name="矩形 6"/>
          <p:cNvSpPr/>
          <p:nvPr/>
        </p:nvSpPr>
        <p:spPr>
          <a:xfrm>
            <a:off x="3808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70" name="矩形 7"/>
          <p:cNvSpPr/>
          <p:nvPr/>
        </p:nvSpPr>
        <p:spPr>
          <a:xfrm>
            <a:off x="4570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71" name="矩形 8"/>
          <p:cNvSpPr/>
          <p:nvPr/>
        </p:nvSpPr>
        <p:spPr>
          <a:xfrm>
            <a:off x="5332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72" name="矩形 9"/>
          <p:cNvSpPr/>
          <p:nvPr/>
        </p:nvSpPr>
        <p:spPr>
          <a:xfrm>
            <a:off x="6094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73" name="矩形 10"/>
          <p:cNvSpPr/>
          <p:nvPr/>
        </p:nvSpPr>
        <p:spPr>
          <a:xfrm>
            <a:off x="6856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74" name="矩形 11"/>
          <p:cNvSpPr/>
          <p:nvPr/>
        </p:nvSpPr>
        <p:spPr>
          <a:xfrm>
            <a:off x="7618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75" name="矩形 12"/>
          <p:cNvSpPr/>
          <p:nvPr/>
        </p:nvSpPr>
        <p:spPr>
          <a:xfrm>
            <a:off x="8380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76" name="矩形 13"/>
          <p:cNvSpPr/>
          <p:nvPr/>
        </p:nvSpPr>
        <p:spPr>
          <a:xfrm>
            <a:off x="9142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77" name="矩形 14"/>
          <p:cNvSpPr/>
          <p:nvPr/>
        </p:nvSpPr>
        <p:spPr>
          <a:xfrm>
            <a:off x="9904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78" name="矩形 15"/>
          <p:cNvSpPr/>
          <p:nvPr/>
        </p:nvSpPr>
        <p:spPr>
          <a:xfrm>
            <a:off x="10666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79" name="矩形 16"/>
          <p:cNvSpPr/>
          <p:nvPr/>
        </p:nvSpPr>
        <p:spPr>
          <a:xfrm>
            <a:off x="11428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80" name="矩形 17"/>
          <p:cNvSpPr/>
          <p:nvPr/>
        </p:nvSpPr>
        <p:spPr>
          <a:xfrm>
            <a:off x="0" y="760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81" name="矩形 18"/>
          <p:cNvSpPr/>
          <p:nvPr/>
        </p:nvSpPr>
        <p:spPr>
          <a:xfrm>
            <a:off x="0" y="1522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82" name="矩形 19"/>
          <p:cNvSpPr/>
          <p:nvPr/>
        </p:nvSpPr>
        <p:spPr>
          <a:xfrm>
            <a:off x="0" y="2284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83" name="矩形 20"/>
          <p:cNvSpPr/>
          <p:nvPr/>
        </p:nvSpPr>
        <p:spPr>
          <a:xfrm>
            <a:off x="0" y="3046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84" name="矩形 21"/>
          <p:cNvSpPr/>
          <p:nvPr/>
        </p:nvSpPr>
        <p:spPr>
          <a:xfrm>
            <a:off x="0" y="3808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85" name="矩形 22"/>
          <p:cNvSpPr/>
          <p:nvPr/>
        </p:nvSpPr>
        <p:spPr>
          <a:xfrm>
            <a:off x="0" y="4570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86" name="矩形 23"/>
          <p:cNvSpPr/>
          <p:nvPr/>
        </p:nvSpPr>
        <p:spPr>
          <a:xfrm>
            <a:off x="0" y="5332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87" name="矩形 24"/>
          <p:cNvSpPr/>
          <p:nvPr/>
        </p:nvSpPr>
        <p:spPr>
          <a:xfrm>
            <a:off x="0" y="6094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88" name="矩形 25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35D4F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89" name="矩形 26"/>
          <p:cNvSpPr/>
          <p:nvPr/>
        </p:nvSpPr>
        <p:spPr>
          <a:xfrm>
            <a:off x="0" y="76200"/>
            <a:ext cx="3048000" cy="38100"/>
          </a:xfrm>
          <a:prstGeom prst="rect">
            <a:avLst/>
          </a:prstGeom>
          <a:solidFill>
            <a:srgbClr val="A6FF6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90" name="矩形 27"/>
          <p:cNvSpPr/>
          <p:nvPr/>
        </p:nvSpPr>
        <p:spPr>
          <a:xfrm>
            <a:off x="10191750" y="76200"/>
            <a:ext cx="2000250" cy="38100"/>
          </a:xfrm>
          <a:prstGeom prst="rect">
            <a:avLst/>
          </a:prstGeom>
          <a:solidFill>
            <a:srgbClr val="FF4FA3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393" name="矩形 30"/>
          <p:cNvGrpSpPr/>
          <p:nvPr/>
        </p:nvGrpSpPr>
        <p:grpSpPr>
          <a:xfrm>
            <a:off x="647700" y="400050"/>
            <a:ext cx="4953000" cy="266700"/>
            <a:chOff x="0" y="0"/>
            <a:chExt cx="4953000" cy="266700"/>
          </a:xfrm>
        </p:grpSpPr>
        <p:sp>
          <p:nvSpPr>
            <p:cNvPr id="391" name="矩形"/>
            <p:cNvSpPr/>
            <p:nvPr/>
          </p:nvSpPr>
          <p:spPr>
            <a:xfrm>
              <a:off x="0" y="0"/>
              <a:ext cx="4953000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1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392" name="04 / AI 大脑逻辑"/>
            <p:cNvSpPr txBox="1"/>
            <p:nvPr/>
          </p:nvSpPr>
          <p:spPr>
            <a:xfrm>
              <a:off x="0" y="0"/>
              <a:ext cx="4953000" cy="203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1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04 / AI 大脑逻辑</a:t>
              </a:r>
            </a:p>
          </p:txBody>
        </p:sp>
      </p:grpSp>
      <p:grpSp>
        <p:nvGrpSpPr>
          <p:cNvPr id="396" name="矩形 31"/>
          <p:cNvGrpSpPr/>
          <p:nvPr/>
        </p:nvGrpSpPr>
        <p:grpSpPr>
          <a:xfrm>
            <a:off x="628650" y="742950"/>
            <a:ext cx="9334500" cy="609600"/>
            <a:chOff x="0" y="0"/>
            <a:chExt cx="9334500" cy="609600"/>
          </a:xfrm>
        </p:grpSpPr>
        <p:sp>
          <p:nvSpPr>
            <p:cNvPr id="394" name="矩形"/>
            <p:cNvSpPr/>
            <p:nvPr/>
          </p:nvSpPr>
          <p:spPr>
            <a:xfrm>
              <a:off x="0" y="0"/>
              <a:ext cx="9334500" cy="6096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24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395" name="AI 硬件化的本质：打通“感知-理解-决策-执行”"/>
            <p:cNvSpPr txBox="1"/>
            <p:nvPr/>
          </p:nvSpPr>
          <p:spPr>
            <a:xfrm>
              <a:off x="0" y="0"/>
              <a:ext cx="9334500" cy="4191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24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  <a:r>
                <a:t>AI</a:t>
              </a:r>
              <a:r>
                <a:t> </a:t>
              </a:r>
              <a:r>
                <a:t>硬件化的本质：打通“感知-理解-决策-执行”</a:t>
              </a:r>
            </a:p>
          </p:txBody>
        </p:sp>
      </p:grpSp>
      <p:sp>
        <p:nvSpPr>
          <p:cNvPr id="397" name="矩形 32"/>
          <p:cNvSpPr/>
          <p:nvPr/>
        </p:nvSpPr>
        <p:spPr>
          <a:xfrm>
            <a:off x="647700" y="1952625"/>
            <a:ext cx="1714500" cy="2190750"/>
          </a:xfrm>
          <a:prstGeom prst="rect">
            <a:avLst/>
          </a:prstGeom>
          <a:solidFill>
            <a:srgbClr val="0E1722"/>
          </a:solidFill>
          <a:ln w="14288">
            <a:solidFill>
              <a:srgbClr val="35D4FF"/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398" name="图片 33" descr="图片 3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00150" y="2247900"/>
            <a:ext cx="571500" cy="5715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01" name="矩形 34"/>
          <p:cNvGrpSpPr/>
          <p:nvPr/>
        </p:nvGrpSpPr>
        <p:grpSpPr>
          <a:xfrm>
            <a:off x="838200" y="3028950"/>
            <a:ext cx="1333500" cy="323850"/>
            <a:chOff x="0" y="0"/>
            <a:chExt cx="1333500" cy="323850"/>
          </a:xfrm>
        </p:grpSpPr>
        <p:sp>
          <p:nvSpPr>
            <p:cNvPr id="399" name="矩形"/>
            <p:cNvSpPr/>
            <p:nvPr/>
          </p:nvSpPr>
          <p:spPr>
            <a:xfrm>
              <a:off x="0" y="0"/>
              <a:ext cx="1333500" cy="3238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400" name="感知"/>
            <p:cNvSpPr txBox="1"/>
            <p:nvPr/>
          </p:nvSpPr>
          <p:spPr>
            <a:xfrm>
              <a:off x="0" y="0"/>
              <a:ext cx="133350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感知</a:t>
              </a:r>
            </a:p>
          </p:txBody>
        </p:sp>
      </p:grpSp>
      <p:grpSp>
        <p:nvGrpSpPr>
          <p:cNvPr id="404" name="矩形 35"/>
          <p:cNvGrpSpPr/>
          <p:nvPr/>
        </p:nvGrpSpPr>
        <p:grpSpPr>
          <a:xfrm>
            <a:off x="838200" y="3476625"/>
            <a:ext cx="1333500" cy="666750"/>
            <a:chOff x="0" y="0"/>
            <a:chExt cx="1333500" cy="666750"/>
          </a:xfrm>
        </p:grpSpPr>
        <p:sp>
          <p:nvSpPr>
            <p:cNvPr id="402" name="矩形"/>
            <p:cNvSpPr/>
            <p:nvPr/>
          </p:nvSpPr>
          <p:spPr>
            <a:xfrm>
              <a:off x="0" y="0"/>
              <a:ext cx="1333500" cy="6667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403" name="麦克风…"/>
            <p:cNvSpPr txBox="1"/>
            <p:nvPr/>
          </p:nvSpPr>
          <p:spPr>
            <a:xfrm>
              <a:off x="0" y="0"/>
              <a:ext cx="1333500" cy="647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ctr"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麦克风</a:t>
              </a:r>
            </a:p>
            <a:p>
              <a:pPr algn="ctr"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摄像头</a:t>
              </a:r>
            </a:p>
            <a:p>
              <a:pPr algn="ctr"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传感器</a:t>
              </a:r>
            </a:p>
          </p:txBody>
        </p:sp>
      </p:grpSp>
      <p:sp>
        <p:nvSpPr>
          <p:cNvPr id="405" name="矩形 36"/>
          <p:cNvSpPr/>
          <p:nvPr/>
        </p:nvSpPr>
        <p:spPr>
          <a:xfrm>
            <a:off x="2362200" y="3000375"/>
            <a:ext cx="533400" cy="190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06" name="矩形 37"/>
          <p:cNvSpPr/>
          <p:nvPr/>
        </p:nvSpPr>
        <p:spPr>
          <a:xfrm>
            <a:off x="2819400" y="2952750"/>
            <a:ext cx="95250" cy="952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07" name="矩形 38"/>
          <p:cNvSpPr/>
          <p:nvPr/>
        </p:nvSpPr>
        <p:spPr>
          <a:xfrm>
            <a:off x="2914650" y="1952625"/>
            <a:ext cx="1714500" cy="2190750"/>
          </a:xfrm>
          <a:prstGeom prst="rect">
            <a:avLst/>
          </a:prstGeom>
          <a:solidFill>
            <a:srgbClr val="0E1722"/>
          </a:solidFill>
          <a:ln w="14288">
            <a:solidFill>
              <a:srgbClr val="A6FF6A"/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408" name="图片 39" descr="图片 3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67100" y="2247900"/>
            <a:ext cx="571500" cy="5715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11" name="矩形 40"/>
          <p:cNvGrpSpPr/>
          <p:nvPr/>
        </p:nvGrpSpPr>
        <p:grpSpPr>
          <a:xfrm>
            <a:off x="3105150" y="3028950"/>
            <a:ext cx="1333500" cy="323850"/>
            <a:chOff x="0" y="0"/>
            <a:chExt cx="1333500" cy="323850"/>
          </a:xfrm>
        </p:grpSpPr>
        <p:sp>
          <p:nvSpPr>
            <p:cNvPr id="409" name="矩形"/>
            <p:cNvSpPr/>
            <p:nvPr/>
          </p:nvSpPr>
          <p:spPr>
            <a:xfrm>
              <a:off x="0" y="0"/>
              <a:ext cx="1333500" cy="3238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410" name="理解"/>
            <p:cNvSpPr txBox="1"/>
            <p:nvPr/>
          </p:nvSpPr>
          <p:spPr>
            <a:xfrm>
              <a:off x="0" y="0"/>
              <a:ext cx="133350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理解</a:t>
              </a:r>
            </a:p>
          </p:txBody>
        </p:sp>
      </p:grpSp>
      <p:grpSp>
        <p:nvGrpSpPr>
          <p:cNvPr id="414" name="矩形 41"/>
          <p:cNvGrpSpPr/>
          <p:nvPr/>
        </p:nvGrpSpPr>
        <p:grpSpPr>
          <a:xfrm>
            <a:off x="3105150" y="3476625"/>
            <a:ext cx="1333500" cy="666750"/>
            <a:chOff x="0" y="0"/>
            <a:chExt cx="1333500" cy="666750"/>
          </a:xfrm>
        </p:grpSpPr>
        <p:sp>
          <p:nvSpPr>
            <p:cNvPr id="412" name="矩形"/>
            <p:cNvSpPr/>
            <p:nvPr/>
          </p:nvSpPr>
          <p:spPr>
            <a:xfrm>
              <a:off x="0" y="0"/>
              <a:ext cx="1333500" cy="6667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413" name="ASR / OCR…"/>
            <p:cNvSpPr txBox="1"/>
            <p:nvPr/>
          </p:nvSpPr>
          <p:spPr>
            <a:xfrm>
              <a:off x="0" y="0"/>
              <a:ext cx="1333500" cy="647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ctr"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ASR / OCR</a:t>
              </a:r>
            </a:p>
            <a:p>
              <a:pPr algn="ctr"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视觉识别</a:t>
              </a:r>
            </a:p>
            <a:p>
              <a:pPr algn="ctr"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上下文</a:t>
              </a:r>
            </a:p>
          </p:txBody>
        </p:sp>
      </p:grpSp>
      <p:sp>
        <p:nvSpPr>
          <p:cNvPr id="415" name="矩形 42"/>
          <p:cNvSpPr/>
          <p:nvPr/>
        </p:nvSpPr>
        <p:spPr>
          <a:xfrm>
            <a:off x="4629150" y="3000375"/>
            <a:ext cx="533400" cy="190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16" name="矩形 43"/>
          <p:cNvSpPr/>
          <p:nvPr/>
        </p:nvSpPr>
        <p:spPr>
          <a:xfrm>
            <a:off x="5086350" y="2952750"/>
            <a:ext cx="95250" cy="952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17" name="矩形 44"/>
          <p:cNvSpPr/>
          <p:nvPr/>
        </p:nvSpPr>
        <p:spPr>
          <a:xfrm>
            <a:off x="5181600" y="1952625"/>
            <a:ext cx="1714500" cy="2190750"/>
          </a:xfrm>
          <a:prstGeom prst="rect">
            <a:avLst/>
          </a:prstGeom>
          <a:solidFill>
            <a:srgbClr val="0E1722"/>
          </a:solidFill>
          <a:ln w="14288">
            <a:solidFill>
              <a:srgbClr val="8B5CF6"/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418" name="图片 45" descr="图片 4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34050" y="2247900"/>
            <a:ext cx="571500" cy="5715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21" name="矩形 46"/>
          <p:cNvGrpSpPr/>
          <p:nvPr/>
        </p:nvGrpSpPr>
        <p:grpSpPr>
          <a:xfrm>
            <a:off x="5372100" y="3028950"/>
            <a:ext cx="1333500" cy="323850"/>
            <a:chOff x="0" y="0"/>
            <a:chExt cx="1333500" cy="323850"/>
          </a:xfrm>
        </p:grpSpPr>
        <p:sp>
          <p:nvSpPr>
            <p:cNvPr id="419" name="矩形"/>
            <p:cNvSpPr/>
            <p:nvPr/>
          </p:nvSpPr>
          <p:spPr>
            <a:xfrm>
              <a:off x="0" y="0"/>
              <a:ext cx="1333500" cy="3238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420" name="决策"/>
            <p:cNvSpPr txBox="1"/>
            <p:nvPr/>
          </p:nvSpPr>
          <p:spPr>
            <a:xfrm>
              <a:off x="0" y="0"/>
              <a:ext cx="133350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决策</a:t>
              </a:r>
            </a:p>
          </p:txBody>
        </p:sp>
      </p:grpSp>
      <p:grpSp>
        <p:nvGrpSpPr>
          <p:cNvPr id="424" name="矩形 47"/>
          <p:cNvGrpSpPr/>
          <p:nvPr/>
        </p:nvGrpSpPr>
        <p:grpSpPr>
          <a:xfrm>
            <a:off x="5372100" y="3476625"/>
            <a:ext cx="1333500" cy="666750"/>
            <a:chOff x="0" y="0"/>
            <a:chExt cx="1333500" cy="666750"/>
          </a:xfrm>
        </p:grpSpPr>
        <p:sp>
          <p:nvSpPr>
            <p:cNvPr id="422" name="矩形"/>
            <p:cNvSpPr/>
            <p:nvPr/>
          </p:nvSpPr>
          <p:spPr>
            <a:xfrm>
              <a:off x="0" y="0"/>
              <a:ext cx="1333500" cy="6667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423" name="LLM…"/>
            <p:cNvSpPr txBox="1"/>
            <p:nvPr/>
          </p:nvSpPr>
          <p:spPr>
            <a:xfrm>
              <a:off x="0" y="0"/>
              <a:ext cx="1333500" cy="647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ctr"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LLM</a:t>
              </a:r>
            </a:p>
            <a:p>
              <a:pPr algn="ctr"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Memory</a:t>
              </a:r>
            </a:p>
            <a:p>
              <a:pPr algn="ctr"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Agent</a:t>
              </a:r>
            </a:p>
          </p:txBody>
        </p:sp>
      </p:grpSp>
      <p:sp>
        <p:nvSpPr>
          <p:cNvPr id="425" name="矩形 48"/>
          <p:cNvSpPr/>
          <p:nvPr/>
        </p:nvSpPr>
        <p:spPr>
          <a:xfrm>
            <a:off x="6896100" y="3000375"/>
            <a:ext cx="533400" cy="190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26" name="矩形 49"/>
          <p:cNvSpPr/>
          <p:nvPr/>
        </p:nvSpPr>
        <p:spPr>
          <a:xfrm>
            <a:off x="7353300" y="2952750"/>
            <a:ext cx="95250" cy="952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27" name="矩形 50"/>
          <p:cNvSpPr/>
          <p:nvPr/>
        </p:nvSpPr>
        <p:spPr>
          <a:xfrm>
            <a:off x="7448550" y="1952625"/>
            <a:ext cx="1714500" cy="2190750"/>
          </a:xfrm>
          <a:prstGeom prst="rect">
            <a:avLst/>
          </a:prstGeom>
          <a:solidFill>
            <a:srgbClr val="0E1722"/>
          </a:solidFill>
          <a:ln w="14288">
            <a:solidFill>
              <a:srgbClr val="FFB454"/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428" name="图片 51" descr="图片 5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01000" y="2247900"/>
            <a:ext cx="571500" cy="5715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31" name="矩形 52"/>
          <p:cNvGrpSpPr/>
          <p:nvPr/>
        </p:nvGrpSpPr>
        <p:grpSpPr>
          <a:xfrm>
            <a:off x="7639050" y="3028950"/>
            <a:ext cx="1333500" cy="323850"/>
            <a:chOff x="0" y="0"/>
            <a:chExt cx="1333500" cy="323850"/>
          </a:xfrm>
        </p:grpSpPr>
        <p:sp>
          <p:nvSpPr>
            <p:cNvPr id="429" name="矩形"/>
            <p:cNvSpPr/>
            <p:nvPr/>
          </p:nvSpPr>
          <p:spPr>
            <a:xfrm>
              <a:off x="0" y="0"/>
              <a:ext cx="1333500" cy="3238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430" name="执行"/>
            <p:cNvSpPr txBox="1"/>
            <p:nvPr/>
          </p:nvSpPr>
          <p:spPr>
            <a:xfrm>
              <a:off x="0" y="0"/>
              <a:ext cx="133350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执行</a:t>
              </a:r>
            </a:p>
          </p:txBody>
        </p:sp>
      </p:grpSp>
      <p:grpSp>
        <p:nvGrpSpPr>
          <p:cNvPr id="434" name="矩形 53"/>
          <p:cNvGrpSpPr/>
          <p:nvPr/>
        </p:nvGrpSpPr>
        <p:grpSpPr>
          <a:xfrm>
            <a:off x="7639050" y="3476625"/>
            <a:ext cx="1333500" cy="666750"/>
            <a:chOff x="0" y="0"/>
            <a:chExt cx="1333500" cy="666750"/>
          </a:xfrm>
        </p:grpSpPr>
        <p:sp>
          <p:nvSpPr>
            <p:cNvPr id="432" name="矩形"/>
            <p:cNvSpPr/>
            <p:nvPr/>
          </p:nvSpPr>
          <p:spPr>
            <a:xfrm>
              <a:off x="0" y="0"/>
              <a:ext cx="1333500" cy="6667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433" name="TTS…"/>
            <p:cNvSpPr txBox="1"/>
            <p:nvPr/>
          </p:nvSpPr>
          <p:spPr>
            <a:xfrm>
              <a:off x="0" y="0"/>
              <a:ext cx="1333500" cy="647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ctr"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TTS</a:t>
              </a:r>
            </a:p>
            <a:p>
              <a:pPr algn="ctr"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设备控制</a:t>
              </a:r>
            </a:p>
            <a:p>
              <a:pPr algn="ctr"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业务系统</a:t>
              </a:r>
            </a:p>
          </p:txBody>
        </p:sp>
      </p:grpSp>
      <p:sp>
        <p:nvSpPr>
          <p:cNvPr id="435" name="矩形 54"/>
          <p:cNvSpPr/>
          <p:nvPr/>
        </p:nvSpPr>
        <p:spPr>
          <a:xfrm>
            <a:off x="9163050" y="3000375"/>
            <a:ext cx="533400" cy="190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36" name="矩形 55"/>
          <p:cNvSpPr/>
          <p:nvPr/>
        </p:nvSpPr>
        <p:spPr>
          <a:xfrm>
            <a:off x="9620250" y="2952750"/>
            <a:ext cx="95250" cy="952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37" name="矩形 56"/>
          <p:cNvSpPr/>
          <p:nvPr/>
        </p:nvSpPr>
        <p:spPr>
          <a:xfrm>
            <a:off x="9715500" y="1952625"/>
            <a:ext cx="1714500" cy="2190750"/>
          </a:xfrm>
          <a:prstGeom prst="rect">
            <a:avLst/>
          </a:prstGeom>
          <a:solidFill>
            <a:srgbClr val="0E1722"/>
          </a:solidFill>
          <a:ln w="14288">
            <a:solidFill>
              <a:srgbClr val="FF4FA3"/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438" name="图片 57" descr="图片 5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67950" y="2247900"/>
            <a:ext cx="571500" cy="5715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41" name="矩形 58"/>
          <p:cNvGrpSpPr/>
          <p:nvPr/>
        </p:nvGrpSpPr>
        <p:grpSpPr>
          <a:xfrm>
            <a:off x="9906000" y="3028950"/>
            <a:ext cx="1333500" cy="323850"/>
            <a:chOff x="0" y="0"/>
            <a:chExt cx="1333500" cy="323850"/>
          </a:xfrm>
        </p:grpSpPr>
        <p:sp>
          <p:nvSpPr>
            <p:cNvPr id="439" name="矩形"/>
            <p:cNvSpPr/>
            <p:nvPr/>
          </p:nvSpPr>
          <p:spPr>
            <a:xfrm>
              <a:off x="0" y="0"/>
              <a:ext cx="1333500" cy="3238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440" name="迭代"/>
            <p:cNvSpPr txBox="1"/>
            <p:nvPr/>
          </p:nvSpPr>
          <p:spPr>
            <a:xfrm>
              <a:off x="0" y="0"/>
              <a:ext cx="133350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迭代</a:t>
              </a:r>
            </a:p>
          </p:txBody>
        </p:sp>
      </p:grpSp>
      <p:grpSp>
        <p:nvGrpSpPr>
          <p:cNvPr id="444" name="矩形 59"/>
          <p:cNvGrpSpPr/>
          <p:nvPr/>
        </p:nvGrpSpPr>
        <p:grpSpPr>
          <a:xfrm>
            <a:off x="9906000" y="3476625"/>
            <a:ext cx="1333500" cy="666750"/>
            <a:chOff x="0" y="0"/>
            <a:chExt cx="1333500" cy="666750"/>
          </a:xfrm>
        </p:grpSpPr>
        <p:sp>
          <p:nvSpPr>
            <p:cNvPr id="442" name="矩形"/>
            <p:cNvSpPr/>
            <p:nvPr/>
          </p:nvSpPr>
          <p:spPr>
            <a:xfrm>
              <a:off x="0" y="0"/>
              <a:ext cx="1333500" cy="6667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443" name="内容运营…"/>
            <p:cNvSpPr txBox="1"/>
            <p:nvPr/>
          </p:nvSpPr>
          <p:spPr>
            <a:xfrm>
              <a:off x="0" y="0"/>
              <a:ext cx="1333500" cy="647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ctr"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内容运营</a:t>
              </a:r>
            </a:p>
            <a:p>
              <a:pPr algn="ctr"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模型升级</a:t>
              </a:r>
            </a:p>
            <a:p>
              <a:pPr algn="ctr"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数据反馈</a:t>
              </a:r>
            </a:p>
          </p:txBody>
        </p:sp>
      </p:grpSp>
      <p:grpSp>
        <p:nvGrpSpPr>
          <p:cNvPr id="447" name="矩形 60"/>
          <p:cNvGrpSpPr/>
          <p:nvPr/>
        </p:nvGrpSpPr>
        <p:grpSpPr>
          <a:xfrm>
            <a:off x="1143000" y="4914900"/>
            <a:ext cx="9906000" cy="495300"/>
            <a:chOff x="0" y="0"/>
            <a:chExt cx="9906000" cy="495300"/>
          </a:xfrm>
        </p:grpSpPr>
        <p:sp>
          <p:nvSpPr>
            <p:cNvPr id="445" name="矩形"/>
            <p:cNvSpPr/>
            <p:nvPr/>
          </p:nvSpPr>
          <p:spPr>
            <a:xfrm>
              <a:off x="0" y="0"/>
              <a:ext cx="9906000" cy="4953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sz="19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446" name="用户看到的是一句自然对话；企业真正获得的是一套可持续升级的产品能力。"/>
            <p:cNvSpPr txBox="1"/>
            <p:nvPr/>
          </p:nvSpPr>
          <p:spPr>
            <a:xfrm>
              <a:off x="0" y="0"/>
              <a:ext cx="9906000" cy="330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ctr">
                <a:defRPr sz="1900">
                  <a:solidFill>
                    <a:srgbClr val="A6FF6A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用户看到的是一句自然对话；企业真正获得的是</a:t>
              </a:r>
              <a:r>
                <a:rPr>
                  <a:latin typeface="PingFang SC Semibold"/>
                  <a:ea typeface="PingFang SC Semibold"/>
                  <a:cs typeface="PingFang SC Semibold"/>
                  <a:sym typeface="PingFang SC Semibold"/>
                </a:rPr>
                <a:t>一套可持续升级的产品能力。</a:t>
              </a:r>
            </a:p>
          </p:txBody>
        </p:sp>
      </p:grpSp>
      <p:grpSp>
        <p:nvGrpSpPr>
          <p:cNvPr id="450" name="矩形 61"/>
          <p:cNvGrpSpPr/>
          <p:nvPr/>
        </p:nvGrpSpPr>
        <p:grpSpPr>
          <a:xfrm>
            <a:off x="628650" y="6477000"/>
            <a:ext cx="4381500" cy="190500"/>
            <a:chOff x="0" y="0"/>
            <a:chExt cx="4381500" cy="190500"/>
          </a:xfrm>
        </p:grpSpPr>
        <p:sp>
          <p:nvSpPr>
            <p:cNvPr id="448" name="矩形"/>
            <p:cNvSpPr/>
            <p:nvPr/>
          </p:nvSpPr>
          <p:spPr>
            <a:xfrm>
              <a:off x="0" y="0"/>
              <a:ext cx="438150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449" name="感知 -&gt; 理解 -&gt; 决策 -&gt; 执行 -&gt; 迭代"/>
            <p:cNvSpPr txBox="1"/>
            <p:nvPr/>
          </p:nvSpPr>
          <p:spPr>
            <a:xfrm>
              <a:off x="0" y="0"/>
              <a:ext cx="4381500" cy="127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lvl1pPr>
            </a:lstStyle>
            <a:p>
              <a:pPr/>
              <a:r>
                <a:t>感知 -&gt; 理解 -&gt; 决策 -&gt; 执行 -&gt; 迭代</a:t>
              </a:r>
            </a:p>
          </p:txBody>
        </p:sp>
      </p:grpSp>
      <p:grpSp>
        <p:nvGrpSpPr>
          <p:cNvPr id="453" name="矩形 62"/>
          <p:cNvGrpSpPr/>
          <p:nvPr/>
        </p:nvGrpSpPr>
        <p:grpSpPr>
          <a:xfrm>
            <a:off x="11239500" y="6477000"/>
            <a:ext cx="400050" cy="190500"/>
            <a:chOff x="0" y="0"/>
            <a:chExt cx="400050" cy="190500"/>
          </a:xfrm>
        </p:grpSpPr>
        <p:sp>
          <p:nvSpPr>
            <p:cNvPr id="451" name="矩形"/>
            <p:cNvSpPr/>
            <p:nvPr/>
          </p:nvSpPr>
          <p:spPr>
            <a:xfrm>
              <a:off x="0" y="0"/>
              <a:ext cx="40005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452" name="06"/>
            <p:cNvSpPr txBox="1"/>
            <p:nvPr/>
          </p:nvSpPr>
          <p:spPr>
            <a:xfrm>
              <a:off x="0" y="0"/>
              <a:ext cx="400050" cy="139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  <a:r>
                <a:t>0</a:t>
              </a:r>
              <a:r>
                <a:t>6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0A0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56" name="矩形 2"/>
          <p:cNvSpPr/>
          <p:nvPr/>
        </p:nvSpPr>
        <p:spPr>
          <a:xfrm>
            <a:off x="760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57" name="矩形 3"/>
          <p:cNvSpPr/>
          <p:nvPr/>
        </p:nvSpPr>
        <p:spPr>
          <a:xfrm>
            <a:off x="1522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58" name="矩形 4"/>
          <p:cNvSpPr/>
          <p:nvPr/>
        </p:nvSpPr>
        <p:spPr>
          <a:xfrm>
            <a:off x="2284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59" name="矩形 5"/>
          <p:cNvSpPr/>
          <p:nvPr/>
        </p:nvSpPr>
        <p:spPr>
          <a:xfrm>
            <a:off x="3046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60" name="矩形 6"/>
          <p:cNvSpPr/>
          <p:nvPr/>
        </p:nvSpPr>
        <p:spPr>
          <a:xfrm>
            <a:off x="3808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61" name="矩形 7"/>
          <p:cNvSpPr/>
          <p:nvPr/>
        </p:nvSpPr>
        <p:spPr>
          <a:xfrm>
            <a:off x="4570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62" name="矩形 8"/>
          <p:cNvSpPr/>
          <p:nvPr/>
        </p:nvSpPr>
        <p:spPr>
          <a:xfrm>
            <a:off x="5332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63" name="矩形 9"/>
          <p:cNvSpPr/>
          <p:nvPr/>
        </p:nvSpPr>
        <p:spPr>
          <a:xfrm>
            <a:off x="6094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64" name="矩形 10"/>
          <p:cNvSpPr/>
          <p:nvPr/>
        </p:nvSpPr>
        <p:spPr>
          <a:xfrm>
            <a:off x="6856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65" name="矩形 11"/>
          <p:cNvSpPr/>
          <p:nvPr/>
        </p:nvSpPr>
        <p:spPr>
          <a:xfrm>
            <a:off x="7618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66" name="矩形 12"/>
          <p:cNvSpPr/>
          <p:nvPr/>
        </p:nvSpPr>
        <p:spPr>
          <a:xfrm>
            <a:off x="8380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67" name="矩形 13"/>
          <p:cNvSpPr/>
          <p:nvPr/>
        </p:nvSpPr>
        <p:spPr>
          <a:xfrm>
            <a:off x="9142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68" name="矩形 14"/>
          <p:cNvSpPr/>
          <p:nvPr/>
        </p:nvSpPr>
        <p:spPr>
          <a:xfrm>
            <a:off x="9904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69" name="矩形 15"/>
          <p:cNvSpPr/>
          <p:nvPr/>
        </p:nvSpPr>
        <p:spPr>
          <a:xfrm>
            <a:off x="10666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70" name="矩形 16"/>
          <p:cNvSpPr/>
          <p:nvPr/>
        </p:nvSpPr>
        <p:spPr>
          <a:xfrm>
            <a:off x="11428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71" name="矩形 17"/>
          <p:cNvSpPr/>
          <p:nvPr/>
        </p:nvSpPr>
        <p:spPr>
          <a:xfrm>
            <a:off x="0" y="760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72" name="矩形 18"/>
          <p:cNvSpPr/>
          <p:nvPr/>
        </p:nvSpPr>
        <p:spPr>
          <a:xfrm>
            <a:off x="0" y="1522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73" name="矩形 19"/>
          <p:cNvSpPr/>
          <p:nvPr/>
        </p:nvSpPr>
        <p:spPr>
          <a:xfrm>
            <a:off x="0" y="2284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74" name="矩形 20"/>
          <p:cNvSpPr/>
          <p:nvPr/>
        </p:nvSpPr>
        <p:spPr>
          <a:xfrm>
            <a:off x="0" y="3046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75" name="矩形 21"/>
          <p:cNvSpPr/>
          <p:nvPr/>
        </p:nvSpPr>
        <p:spPr>
          <a:xfrm>
            <a:off x="0" y="3808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76" name="矩形 22"/>
          <p:cNvSpPr/>
          <p:nvPr/>
        </p:nvSpPr>
        <p:spPr>
          <a:xfrm>
            <a:off x="0" y="4570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77" name="矩形 23"/>
          <p:cNvSpPr/>
          <p:nvPr/>
        </p:nvSpPr>
        <p:spPr>
          <a:xfrm>
            <a:off x="0" y="5332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78" name="矩形 24"/>
          <p:cNvSpPr/>
          <p:nvPr/>
        </p:nvSpPr>
        <p:spPr>
          <a:xfrm>
            <a:off x="0" y="6094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79" name="矩形 25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35D4F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80" name="矩形 26"/>
          <p:cNvSpPr/>
          <p:nvPr/>
        </p:nvSpPr>
        <p:spPr>
          <a:xfrm>
            <a:off x="0" y="76200"/>
            <a:ext cx="3048000" cy="38100"/>
          </a:xfrm>
          <a:prstGeom prst="rect">
            <a:avLst/>
          </a:prstGeom>
          <a:solidFill>
            <a:srgbClr val="A6FF6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81" name="矩形 27"/>
          <p:cNvSpPr/>
          <p:nvPr/>
        </p:nvSpPr>
        <p:spPr>
          <a:xfrm>
            <a:off x="10191750" y="76200"/>
            <a:ext cx="2000250" cy="38100"/>
          </a:xfrm>
          <a:prstGeom prst="rect">
            <a:avLst/>
          </a:prstGeom>
          <a:solidFill>
            <a:srgbClr val="FF4FA3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484" name="矩形 30"/>
          <p:cNvGrpSpPr/>
          <p:nvPr/>
        </p:nvGrpSpPr>
        <p:grpSpPr>
          <a:xfrm>
            <a:off x="647700" y="400050"/>
            <a:ext cx="4953000" cy="266700"/>
            <a:chOff x="0" y="0"/>
            <a:chExt cx="4953000" cy="266700"/>
          </a:xfrm>
        </p:grpSpPr>
        <p:sp>
          <p:nvSpPr>
            <p:cNvPr id="482" name="矩形"/>
            <p:cNvSpPr/>
            <p:nvPr/>
          </p:nvSpPr>
          <p:spPr>
            <a:xfrm>
              <a:off x="0" y="0"/>
              <a:ext cx="4953000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1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483" name="05 / 为什么不能盲目自研"/>
            <p:cNvSpPr txBox="1"/>
            <p:nvPr/>
          </p:nvSpPr>
          <p:spPr>
            <a:xfrm>
              <a:off x="0" y="0"/>
              <a:ext cx="4953000" cy="203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1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05 / 为什么不能盲目自研</a:t>
              </a:r>
            </a:p>
          </p:txBody>
        </p:sp>
      </p:grpSp>
      <p:grpSp>
        <p:nvGrpSpPr>
          <p:cNvPr id="487" name="矩形 31"/>
          <p:cNvGrpSpPr/>
          <p:nvPr/>
        </p:nvGrpSpPr>
        <p:grpSpPr>
          <a:xfrm>
            <a:off x="628650" y="742950"/>
            <a:ext cx="7239000" cy="609600"/>
            <a:chOff x="0" y="0"/>
            <a:chExt cx="7239000" cy="609600"/>
          </a:xfrm>
        </p:grpSpPr>
        <p:sp>
          <p:nvSpPr>
            <p:cNvPr id="485" name="矩形"/>
            <p:cNvSpPr/>
            <p:nvPr/>
          </p:nvSpPr>
          <p:spPr>
            <a:xfrm>
              <a:off x="0" y="0"/>
              <a:ext cx="7239000" cy="6096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2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486" name="硬件 AI 智能改造的四座大山"/>
            <p:cNvSpPr txBox="1"/>
            <p:nvPr/>
          </p:nvSpPr>
          <p:spPr>
            <a:xfrm>
              <a:off x="0" y="0"/>
              <a:ext cx="7239000" cy="457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2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  <a:r>
                <a:t>硬件</a:t>
              </a:r>
              <a:r>
                <a:t> </a:t>
              </a:r>
              <a:r>
                <a:t>AI</a:t>
              </a:r>
              <a:r>
                <a:t> </a:t>
              </a:r>
              <a:r>
                <a:t>智能改造的四座大山</a:t>
              </a:r>
            </a:p>
          </p:txBody>
        </p:sp>
      </p:grpSp>
      <p:sp>
        <p:nvSpPr>
          <p:cNvPr id="488" name="矩形 32"/>
          <p:cNvSpPr/>
          <p:nvPr/>
        </p:nvSpPr>
        <p:spPr>
          <a:xfrm>
            <a:off x="723900" y="1571625"/>
            <a:ext cx="4810125" cy="1314450"/>
          </a:xfrm>
          <a:prstGeom prst="rect">
            <a:avLst/>
          </a:prstGeom>
          <a:solidFill>
            <a:srgbClr val="101A24"/>
          </a:solidFill>
          <a:ln>
            <a:solidFill>
              <a:srgbClr val="29415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89" name="矩形 33"/>
          <p:cNvSpPr/>
          <p:nvPr/>
        </p:nvSpPr>
        <p:spPr>
          <a:xfrm>
            <a:off x="723900" y="1571625"/>
            <a:ext cx="38100" cy="1314450"/>
          </a:xfrm>
          <a:prstGeom prst="rect">
            <a:avLst/>
          </a:prstGeom>
          <a:solidFill>
            <a:srgbClr val="FFB4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490" name="图片 34" descr="图片 3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95350" y="1762125"/>
            <a:ext cx="304800" cy="3048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93" name="矩形 35"/>
          <p:cNvGrpSpPr/>
          <p:nvPr/>
        </p:nvGrpSpPr>
        <p:grpSpPr>
          <a:xfrm>
            <a:off x="1333500" y="1743075"/>
            <a:ext cx="3990975" cy="317500"/>
            <a:chOff x="0" y="0"/>
            <a:chExt cx="3990975" cy="317500"/>
          </a:xfrm>
        </p:grpSpPr>
        <p:sp>
          <p:nvSpPr>
            <p:cNvPr id="491" name="矩形"/>
            <p:cNvSpPr/>
            <p:nvPr/>
          </p:nvSpPr>
          <p:spPr>
            <a:xfrm>
              <a:off x="0" y="0"/>
              <a:ext cx="3990975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492" name="资金烧不起"/>
            <p:cNvSpPr txBox="1"/>
            <p:nvPr/>
          </p:nvSpPr>
          <p:spPr>
            <a:xfrm>
              <a:off x="0" y="0"/>
              <a:ext cx="3990975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资金烧不起</a:t>
              </a:r>
            </a:p>
          </p:txBody>
        </p:sp>
      </p:grpSp>
      <p:grpSp>
        <p:nvGrpSpPr>
          <p:cNvPr id="496" name="矩形 36"/>
          <p:cNvGrpSpPr/>
          <p:nvPr/>
        </p:nvGrpSpPr>
        <p:grpSpPr>
          <a:xfrm>
            <a:off x="1333500" y="2085975"/>
            <a:ext cx="3990975" cy="685800"/>
            <a:chOff x="0" y="0"/>
            <a:chExt cx="3990975" cy="685800"/>
          </a:xfrm>
        </p:grpSpPr>
        <p:sp>
          <p:nvSpPr>
            <p:cNvPr id="494" name="矩形"/>
            <p:cNvSpPr/>
            <p:nvPr/>
          </p:nvSpPr>
          <p:spPr>
            <a:xfrm>
              <a:off x="0" y="0"/>
              <a:ext cx="3990975" cy="6858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495" name="动辄百万级研发投入，还没看到市场反馈，现金流已经承压。"/>
            <p:cNvSpPr txBox="1"/>
            <p:nvPr/>
          </p:nvSpPr>
          <p:spPr>
            <a:xfrm>
              <a:off x="0" y="0"/>
              <a:ext cx="3990975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动辄百万级研发投入，还没看到市场反馈，现金流已经承压。</a:t>
              </a:r>
            </a:p>
          </p:txBody>
        </p:sp>
      </p:grpSp>
      <p:sp>
        <p:nvSpPr>
          <p:cNvPr id="497" name="矩形 37"/>
          <p:cNvSpPr/>
          <p:nvPr/>
        </p:nvSpPr>
        <p:spPr>
          <a:xfrm>
            <a:off x="6153150" y="1571625"/>
            <a:ext cx="4810125" cy="1314450"/>
          </a:xfrm>
          <a:prstGeom prst="rect">
            <a:avLst/>
          </a:prstGeom>
          <a:solidFill>
            <a:srgbClr val="101A24"/>
          </a:solidFill>
          <a:ln>
            <a:solidFill>
              <a:srgbClr val="29415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98" name="矩形 38"/>
          <p:cNvSpPr/>
          <p:nvPr/>
        </p:nvSpPr>
        <p:spPr>
          <a:xfrm>
            <a:off x="6153150" y="1571625"/>
            <a:ext cx="38100" cy="1314450"/>
          </a:xfrm>
          <a:prstGeom prst="rect">
            <a:avLst/>
          </a:prstGeom>
          <a:solidFill>
            <a:srgbClr val="35D4F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499" name="图片 39" descr="图片 3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324600" y="1762125"/>
            <a:ext cx="304800" cy="3048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02" name="矩形 40"/>
          <p:cNvGrpSpPr/>
          <p:nvPr/>
        </p:nvGrpSpPr>
        <p:grpSpPr>
          <a:xfrm>
            <a:off x="6762750" y="1743075"/>
            <a:ext cx="3990975" cy="317500"/>
            <a:chOff x="0" y="0"/>
            <a:chExt cx="3990975" cy="317500"/>
          </a:xfrm>
        </p:grpSpPr>
        <p:sp>
          <p:nvSpPr>
            <p:cNvPr id="500" name="矩形"/>
            <p:cNvSpPr/>
            <p:nvPr/>
          </p:nvSpPr>
          <p:spPr>
            <a:xfrm>
              <a:off x="0" y="0"/>
              <a:ext cx="3990975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501" name="技术看不懂"/>
            <p:cNvSpPr txBox="1"/>
            <p:nvPr/>
          </p:nvSpPr>
          <p:spPr>
            <a:xfrm>
              <a:off x="0" y="0"/>
              <a:ext cx="3990975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技术看不懂</a:t>
              </a:r>
            </a:p>
          </p:txBody>
        </p:sp>
      </p:grpSp>
      <p:grpSp>
        <p:nvGrpSpPr>
          <p:cNvPr id="505" name="矩形 41"/>
          <p:cNvGrpSpPr/>
          <p:nvPr/>
        </p:nvGrpSpPr>
        <p:grpSpPr>
          <a:xfrm>
            <a:off x="6762750" y="2085975"/>
            <a:ext cx="3990975" cy="685800"/>
            <a:chOff x="0" y="0"/>
            <a:chExt cx="3990975" cy="685800"/>
          </a:xfrm>
        </p:grpSpPr>
        <p:sp>
          <p:nvSpPr>
            <p:cNvPr id="503" name="矩形"/>
            <p:cNvSpPr/>
            <p:nvPr/>
          </p:nvSpPr>
          <p:spPr>
            <a:xfrm>
              <a:off x="0" y="0"/>
              <a:ext cx="3990975" cy="6858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504" name="ASR（语音识别）、TTS（语音合成）、LLM（大模型）、视觉、MCP、固件、后台都要协同。"/>
            <p:cNvSpPr txBox="1"/>
            <p:nvPr/>
          </p:nvSpPr>
          <p:spPr>
            <a:xfrm>
              <a:off x="0" y="0"/>
              <a:ext cx="3990975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ASR</a:t>
              </a:r>
              <a:r>
                <a:t>（</a:t>
              </a:r>
              <a:r>
                <a:t>语音识别</a:t>
              </a:r>
              <a:r>
                <a:t>）</a:t>
              </a:r>
              <a:r>
                <a:t>、TTS</a:t>
              </a:r>
              <a:r>
                <a:t>（</a:t>
              </a:r>
              <a:r>
                <a:t>语音合成</a:t>
              </a:r>
              <a:r>
                <a:t>）</a:t>
              </a:r>
              <a:r>
                <a:t>、LLM</a:t>
              </a:r>
              <a:r>
                <a:t>（</a:t>
              </a:r>
              <a:r>
                <a:t>大模型</a:t>
              </a:r>
              <a:r>
                <a:t>）</a:t>
              </a:r>
              <a:r>
                <a:t>、视觉、MCP、固件、后台都要协同。</a:t>
              </a:r>
            </a:p>
          </p:txBody>
        </p:sp>
      </p:grpSp>
      <p:sp>
        <p:nvSpPr>
          <p:cNvPr id="506" name="矩形 42"/>
          <p:cNvSpPr/>
          <p:nvPr/>
        </p:nvSpPr>
        <p:spPr>
          <a:xfrm>
            <a:off x="723900" y="3305175"/>
            <a:ext cx="4810125" cy="1314450"/>
          </a:xfrm>
          <a:prstGeom prst="rect">
            <a:avLst/>
          </a:prstGeom>
          <a:solidFill>
            <a:srgbClr val="101A24"/>
          </a:solidFill>
          <a:ln>
            <a:solidFill>
              <a:srgbClr val="29415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07" name="矩形 43"/>
          <p:cNvSpPr/>
          <p:nvPr/>
        </p:nvSpPr>
        <p:spPr>
          <a:xfrm>
            <a:off x="723900" y="3305175"/>
            <a:ext cx="38100" cy="1314450"/>
          </a:xfrm>
          <a:prstGeom prst="rect">
            <a:avLst/>
          </a:prstGeom>
          <a:solidFill>
            <a:srgbClr val="A6FF6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508" name="图片 44" descr="图片 4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95350" y="3495675"/>
            <a:ext cx="304800" cy="3048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11" name="矩形 45"/>
          <p:cNvGrpSpPr/>
          <p:nvPr/>
        </p:nvGrpSpPr>
        <p:grpSpPr>
          <a:xfrm>
            <a:off x="1333500" y="3476625"/>
            <a:ext cx="3990975" cy="317500"/>
            <a:chOff x="0" y="0"/>
            <a:chExt cx="3990975" cy="317500"/>
          </a:xfrm>
        </p:grpSpPr>
        <p:sp>
          <p:nvSpPr>
            <p:cNvPr id="509" name="矩形"/>
            <p:cNvSpPr/>
            <p:nvPr/>
          </p:nvSpPr>
          <p:spPr>
            <a:xfrm>
              <a:off x="0" y="0"/>
              <a:ext cx="3990975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510" name="上市等不起"/>
            <p:cNvSpPr txBox="1"/>
            <p:nvPr/>
          </p:nvSpPr>
          <p:spPr>
            <a:xfrm>
              <a:off x="0" y="0"/>
              <a:ext cx="3990975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上市等不起</a:t>
              </a:r>
            </a:p>
          </p:txBody>
        </p:sp>
      </p:grpSp>
      <p:grpSp>
        <p:nvGrpSpPr>
          <p:cNvPr id="514" name="矩形 46"/>
          <p:cNvGrpSpPr/>
          <p:nvPr/>
        </p:nvGrpSpPr>
        <p:grpSpPr>
          <a:xfrm>
            <a:off x="1333500" y="3819525"/>
            <a:ext cx="3990975" cy="685800"/>
            <a:chOff x="0" y="0"/>
            <a:chExt cx="3990975" cy="685800"/>
          </a:xfrm>
        </p:grpSpPr>
        <p:sp>
          <p:nvSpPr>
            <p:cNvPr id="512" name="矩形"/>
            <p:cNvSpPr/>
            <p:nvPr/>
          </p:nvSpPr>
          <p:spPr>
            <a:xfrm>
              <a:off x="0" y="0"/>
              <a:ext cx="3990975" cy="6858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513" name="传统自研周期容易拖到数月，产品做出来市场已经变了。"/>
            <p:cNvSpPr txBox="1"/>
            <p:nvPr/>
          </p:nvSpPr>
          <p:spPr>
            <a:xfrm>
              <a:off x="0" y="0"/>
              <a:ext cx="3990975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传统自研周期容易拖到数月，产品做出来市场已经变了。</a:t>
              </a:r>
            </a:p>
          </p:txBody>
        </p:sp>
      </p:grpSp>
      <p:sp>
        <p:nvSpPr>
          <p:cNvPr id="515" name="矩形 47"/>
          <p:cNvSpPr/>
          <p:nvPr/>
        </p:nvSpPr>
        <p:spPr>
          <a:xfrm>
            <a:off x="6153150" y="3305175"/>
            <a:ext cx="4810125" cy="1314450"/>
          </a:xfrm>
          <a:prstGeom prst="rect">
            <a:avLst/>
          </a:prstGeom>
          <a:solidFill>
            <a:srgbClr val="101A24"/>
          </a:solidFill>
          <a:ln>
            <a:solidFill>
              <a:srgbClr val="29415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16" name="矩形 48"/>
          <p:cNvSpPr/>
          <p:nvPr/>
        </p:nvSpPr>
        <p:spPr>
          <a:xfrm>
            <a:off x="6153150" y="3305175"/>
            <a:ext cx="38100" cy="1314450"/>
          </a:xfrm>
          <a:prstGeom prst="rect">
            <a:avLst/>
          </a:prstGeom>
          <a:solidFill>
            <a:srgbClr val="FF4FA3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517" name="图片 49" descr="图片 4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324600" y="3495675"/>
            <a:ext cx="304800" cy="3048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20" name="矩形 50"/>
          <p:cNvGrpSpPr/>
          <p:nvPr/>
        </p:nvGrpSpPr>
        <p:grpSpPr>
          <a:xfrm>
            <a:off x="6762750" y="3476625"/>
            <a:ext cx="3990975" cy="317500"/>
            <a:chOff x="0" y="0"/>
            <a:chExt cx="3990975" cy="317500"/>
          </a:xfrm>
        </p:grpSpPr>
        <p:sp>
          <p:nvSpPr>
            <p:cNvPr id="518" name="矩形"/>
            <p:cNvSpPr/>
            <p:nvPr/>
          </p:nvSpPr>
          <p:spPr>
            <a:xfrm>
              <a:off x="0" y="0"/>
              <a:ext cx="3990975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519" name="趋势跟不上"/>
            <p:cNvSpPr txBox="1"/>
            <p:nvPr/>
          </p:nvSpPr>
          <p:spPr>
            <a:xfrm>
              <a:off x="0" y="0"/>
              <a:ext cx="3990975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趋势跟不上</a:t>
              </a:r>
            </a:p>
          </p:txBody>
        </p:sp>
      </p:grpSp>
      <p:grpSp>
        <p:nvGrpSpPr>
          <p:cNvPr id="523" name="矩形 51"/>
          <p:cNvGrpSpPr/>
          <p:nvPr/>
        </p:nvGrpSpPr>
        <p:grpSpPr>
          <a:xfrm>
            <a:off x="6762750" y="3819525"/>
            <a:ext cx="3990975" cy="685800"/>
            <a:chOff x="0" y="0"/>
            <a:chExt cx="3990975" cy="685800"/>
          </a:xfrm>
        </p:grpSpPr>
        <p:sp>
          <p:nvSpPr>
            <p:cNvPr id="521" name="矩形"/>
            <p:cNvSpPr/>
            <p:nvPr/>
          </p:nvSpPr>
          <p:spPr>
            <a:xfrm>
              <a:off x="0" y="0"/>
              <a:ext cx="3990975" cy="6858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522" name="模型能力和用户习惯天天变化，团队永远在追赶。"/>
            <p:cNvSpPr txBox="1"/>
            <p:nvPr/>
          </p:nvSpPr>
          <p:spPr>
            <a:xfrm>
              <a:off x="0" y="0"/>
              <a:ext cx="3990975" cy="254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模型能力和用户习惯天天变化，团队永远在追赶。</a:t>
              </a:r>
            </a:p>
          </p:txBody>
        </p:sp>
      </p:grpSp>
      <p:grpSp>
        <p:nvGrpSpPr>
          <p:cNvPr id="526" name="矩形 52"/>
          <p:cNvGrpSpPr/>
          <p:nvPr/>
        </p:nvGrpSpPr>
        <p:grpSpPr>
          <a:xfrm>
            <a:off x="1619250" y="5286375"/>
            <a:ext cx="8953500" cy="476250"/>
            <a:chOff x="0" y="0"/>
            <a:chExt cx="8953500" cy="476250"/>
          </a:xfrm>
        </p:grpSpPr>
        <p:sp>
          <p:nvSpPr>
            <p:cNvPr id="524" name="矩形"/>
            <p:cNvSpPr/>
            <p:nvPr/>
          </p:nvSpPr>
          <p:spPr>
            <a:xfrm>
              <a:off x="0" y="0"/>
              <a:ext cx="8953500" cy="4762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sz="20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525" name="难点不在“加一个语音按钮”，而在打通完整闭环，并长期保持可升级。"/>
            <p:cNvSpPr txBox="1"/>
            <p:nvPr/>
          </p:nvSpPr>
          <p:spPr>
            <a:xfrm>
              <a:off x="0" y="0"/>
              <a:ext cx="8953500" cy="3556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ctr">
                <a:defRPr sz="2000">
                  <a:solidFill>
                    <a:srgbClr val="F4F8FB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难点不在“加一个语音按钮”，而在</a:t>
              </a:r>
              <a:r>
                <a:rPr>
                  <a:latin typeface="PingFang SC Semibold"/>
                  <a:ea typeface="PingFang SC Semibold"/>
                  <a:cs typeface="PingFang SC Semibold"/>
                  <a:sym typeface="PingFang SC Semibold"/>
                </a:rPr>
                <a:t>打通完整闭环，并长期保持可升级。</a:t>
              </a:r>
            </a:p>
          </p:txBody>
        </p:sp>
      </p:grpSp>
      <p:grpSp>
        <p:nvGrpSpPr>
          <p:cNvPr id="529" name="矩形 53"/>
          <p:cNvGrpSpPr/>
          <p:nvPr/>
        </p:nvGrpSpPr>
        <p:grpSpPr>
          <a:xfrm>
            <a:off x="628650" y="6477000"/>
            <a:ext cx="4381500" cy="190500"/>
            <a:chOff x="0" y="0"/>
            <a:chExt cx="4381500" cy="190500"/>
          </a:xfrm>
        </p:grpSpPr>
        <p:sp>
          <p:nvSpPr>
            <p:cNvPr id="527" name="矩形"/>
            <p:cNvSpPr/>
            <p:nvPr/>
          </p:nvSpPr>
          <p:spPr>
            <a:xfrm>
              <a:off x="0" y="0"/>
              <a:ext cx="438150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528" name="行业痛点"/>
            <p:cNvSpPr txBox="1"/>
            <p:nvPr/>
          </p:nvSpPr>
          <p:spPr>
            <a:xfrm>
              <a:off x="0" y="0"/>
              <a:ext cx="4381500" cy="127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lvl1pPr>
            </a:lstStyle>
            <a:p>
              <a:pPr/>
              <a:r>
                <a:t>行业痛点</a:t>
              </a:r>
            </a:p>
          </p:txBody>
        </p:sp>
      </p:grpSp>
      <p:grpSp>
        <p:nvGrpSpPr>
          <p:cNvPr id="532" name="矩形 54"/>
          <p:cNvGrpSpPr/>
          <p:nvPr/>
        </p:nvGrpSpPr>
        <p:grpSpPr>
          <a:xfrm>
            <a:off x="11239500" y="6477000"/>
            <a:ext cx="400050" cy="190500"/>
            <a:chOff x="0" y="0"/>
            <a:chExt cx="400050" cy="190500"/>
          </a:xfrm>
        </p:grpSpPr>
        <p:sp>
          <p:nvSpPr>
            <p:cNvPr id="530" name="矩形"/>
            <p:cNvSpPr/>
            <p:nvPr/>
          </p:nvSpPr>
          <p:spPr>
            <a:xfrm>
              <a:off x="0" y="0"/>
              <a:ext cx="40005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531" name="07"/>
            <p:cNvSpPr txBox="1"/>
            <p:nvPr/>
          </p:nvSpPr>
          <p:spPr>
            <a:xfrm>
              <a:off x="0" y="0"/>
              <a:ext cx="400050" cy="139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  <a:r>
                <a:t>0</a:t>
              </a:r>
              <a:r>
                <a:t>7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0A0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35" name="矩形 2"/>
          <p:cNvSpPr/>
          <p:nvPr/>
        </p:nvSpPr>
        <p:spPr>
          <a:xfrm>
            <a:off x="760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36" name="矩形 3"/>
          <p:cNvSpPr/>
          <p:nvPr/>
        </p:nvSpPr>
        <p:spPr>
          <a:xfrm>
            <a:off x="1522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37" name="矩形 4"/>
          <p:cNvSpPr/>
          <p:nvPr/>
        </p:nvSpPr>
        <p:spPr>
          <a:xfrm>
            <a:off x="2284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38" name="矩形 5"/>
          <p:cNvSpPr/>
          <p:nvPr/>
        </p:nvSpPr>
        <p:spPr>
          <a:xfrm>
            <a:off x="3046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39" name="矩形 6"/>
          <p:cNvSpPr/>
          <p:nvPr/>
        </p:nvSpPr>
        <p:spPr>
          <a:xfrm>
            <a:off x="3808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40" name="矩形 7"/>
          <p:cNvSpPr/>
          <p:nvPr/>
        </p:nvSpPr>
        <p:spPr>
          <a:xfrm>
            <a:off x="4570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41" name="矩形 8"/>
          <p:cNvSpPr/>
          <p:nvPr/>
        </p:nvSpPr>
        <p:spPr>
          <a:xfrm>
            <a:off x="5332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42" name="矩形 9"/>
          <p:cNvSpPr/>
          <p:nvPr/>
        </p:nvSpPr>
        <p:spPr>
          <a:xfrm>
            <a:off x="6094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43" name="矩形 10"/>
          <p:cNvSpPr/>
          <p:nvPr/>
        </p:nvSpPr>
        <p:spPr>
          <a:xfrm>
            <a:off x="6856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44" name="矩形 11"/>
          <p:cNvSpPr/>
          <p:nvPr/>
        </p:nvSpPr>
        <p:spPr>
          <a:xfrm>
            <a:off x="7618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45" name="矩形 12"/>
          <p:cNvSpPr/>
          <p:nvPr/>
        </p:nvSpPr>
        <p:spPr>
          <a:xfrm>
            <a:off x="8380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46" name="矩形 13"/>
          <p:cNvSpPr/>
          <p:nvPr/>
        </p:nvSpPr>
        <p:spPr>
          <a:xfrm>
            <a:off x="9142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47" name="矩形 14"/>
          <p:cNvSpPr/>
          <p:nvPr/>
        </p:nvSpPr>
        <p:spPr>
          <a:xfrm>
            <a:off x="9904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48" name="矩形 15"/>
          <p:cNvSpPr/>
          <p:nvPr/>
        </p:nvSpPr>
        <p:spPr>
          <a:xfrm>
            <a:off x="10666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49" name="矩形 16"/>
          <p:cNvSpPr/>
          <p:nvPr/>
        </p:nvSpPr>
        <p:spPr>
          <a:xfrm>
            <a:off x="11428412" y="0"/>
            <a:ext cx="12701" cy="6858000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50" name="矩形 17"/>
          <p:cNvSpPr/>
          <p:nvPr/>
        </p:nvSpPr>
        <p:spPr>
          <a:xfrm>
            <a:off x="0" y="760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51" name="矩形 18"/>
          <p:cNvSpPr/>
          <p:nvPr/>
        </p:nvSpPr>
        <p:spPr>
          <a:xfrm>
            <a:off x="0" y="1522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52" name="矩形 19"/>
          <p:cNvSpPr/>
          <p:nvPr/>
        </p:nvSpPr>
        <p:spPr>
          <a:xfrm>
            <a:off x="0" y="2284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53" name="矩形 20"/>
          <p:cNvSpPr/>
          <p:nvPr/>
        </p:nvSpPr>
        <p:spPr>
          <a:xfrm>
            <a:off x="0" y="3046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54" name="矩形 21"/>
          <p:cNvSpPr/>
          <p:nvPr/>
        </p:nvSpPr>
        <p:spPr>
          <a:xfrm>
            <a:off x="0" y="3808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55" name="矩形 22"/>
          <p:cNvSpPr/>
          <p:nvPr/>
        </p:nvSpPr>
        <p:spPr>
          <a:xfrm>
            <a:off x="0" y="4570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56" name="矩形 23"/>
          <p:cNvSpPr/>
          <p:nvPr/>
        </p:nvSpPr>
        <p:spPr>
          <a:xfrm>
            <a:off x="0" y="5332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57" name="矩形 24"/>
          <p:cNvSpPr/>
          <p:nvPr/>
        </p:nvSpPr>
        <p:spPr>
          <a:xfrm>
            <a:off x="0" y="6094412"/>
            <a:ext cx="12192000" cy="12701"/>
          </a:xfrm>
          <a:prstGeom prst="rect">
            <a:avLst/>
          </a:prstGeom>
          <a:solidFill>
            <a:srgbClr val="10202B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58" name="矩形 25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35D4F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59" name="矩形 26"/>
          <p:cNvSpPr/>
          <p:nvPr/>
        </p:nvSpPr>
        <p:spPr>
          <a:xfrm>
            <a:off x="0" y="76200"/>
            <a:ext cx="3048000" cy="38100"/>
          </a:xfrm>
          <a:prstGeom prst="rect">
            <a:avLst/>
          </a:prstGeom>
          <a:solidFill>
            <a:srgbClr val="A6FF6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60" name="矩形 27"/>
          <p:cNvSpPr/>
          <p:nvPr/>
        </p:nvSpPr>
        <p:spPr>
          <a:xfrm>
            <a:off x="10191750" y="76200"/>
            <a:ext cx="2000250" cy="38100"/>
          </a:xfrm>
          <a:prstGeom prst="rect">
            <a:avLst/>
          </a:prstGeom>
          <a:solidFill>
            <a:srgbClr val="FF4FA3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563" name="矩形 30"/>
          <p:cNvGrpSpPr/>
          <p:nvPr/>
        </p:nvGrpSpPr>
        <p:grpSpPr>
          <a:xfrm>
            <a:off x="647700" y="400050"/>
            <a:ext cx="4953000" cy="266700"/>
            <a:chOff x="0" y="0"/>
            <a:chExt cx="4953000" cy="266700"/>
          </a:xfrm>
        </p:grpSpPr>
        <p:sp>
          <p:nvSpPr>
            <p:cNvPr id="561" name="矩形"/>
            <p:cNvSpPr/>
            <p:nvPr/>
          </p:nvSpPr>
          <p:spPr>
            <a:xfrm>
              <a:off x="0" y="0"/>
              <a:ext cx="4953000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1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562" name="06 / 原子造物能提供什么"/>
            <p:cNvSpPr txBox="1"/>
            <p:nvPr/>
          </p:nvSpPr>
          <p:spPr>
            <a:xfrm>
              <a:off x="0" y="0"/>
              <a:ext cx="4953000" cy="203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1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06 / 原子造物能提供什么</a:t>
              </a:r>
            </a:p>
          </p:txBody>
        </p:sp>
      </p:grpSp>
      <p:grpSp>
        <p:nvGrpSpPr>
          <p:cNvPr id="566" name="矩形 31"/>
          <p:cNvGrpSpPr/>
          <p:nvPr/>
        </p:nvGrpSpPr>
        <p:grpSpPr>
          <a:xfrm>
            <a:off x="628650" y="742950"/>
            <a:ext cx="7810500" cy="609600"/>
            <a:chOff x="0" y="0"/>
            <a:chExt cx="7810500" cy="609600"/>
          </a:xfrm>
        </p:grpSpPr>
        <p:sp>
          <p:nvSpPr>
            <p:cNvPr id="564" name="矩形"/>
            <p:cNvSpPr/>
            <p:nvPr/>
          </p:nvSpPr>
          <p:spPr>
            <a:xfrm>
              <a:off x="0" y="0"/>
              <a:ext cx="7810500" cy="6096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2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565" name="原子造物提供硬件 AI 化的能力底座"/>
            <p:cNvSpPr txBox="1"/>
            <p:nvPr/>
          </p:nvSpPr>
          <p:spPr>
            <a:xfrm>
              <a:off x="0" y="0"/>
              <a:ext cx="7810500" cy="457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2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  <a:r>
                <a:t>原子造物提供硬件</a:t>
              </a:r>
              <a:r>
                <a:t> </a:t>
              </a:r>
              <a:r>
                <a:t>AI</a:t>
              </a:r>
              <a:r>
                <a:t> </a:t>
              </a:r>
              <a:r>
                <a:t>化的能力底座</a:t>
              </a:r>
            </a:p>
          </p:txBody>
        </p:sp>
      </p:grpSp>
      <p:sp>
        <p:nvSpPr>
          <p:cNvPr id="567" name="矩形 32"/>
          <p:cNvSpPr/>
          <p:nvPr/>
        </p:nvSpPr>
        <p:spPr>
          <a:xfrm>
            <a:off x="647700" y="2047875"/>
            <a:ext cx="2190750" cy="1619250"/>
          </a:xfrm>
          <a:prstGeom prst="rect">
            <a:avLst/>
          </a:prstGeom>
          <a:solidFill>
            <a:srgbClr val="0E1721"/>
          </a:solidFill>
          <a:ln>
            <a:solidFill>
              <a:srgbClr val="35D4FF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570" name="矩形 33"/>
          <p:cNvGrpSpPr/>
          <p:nvPr/>
        </p:nvGrpSpPr>
        <p:grpSpPr>
          <a:xfrm>
            <a:off x="762000" y="2162175"/>
            <a:ext cx="1962150" cy="238125"/>
            <a:chOff x="0" y="0"/>
            <a:chExt cx="1962150" cy="238125"/>
          </a:xfrm>
        </p:grpSpPr>
        <p:sp>
          <p:nvSpPr>
            <p:cNvPr id="568" name="矩形"/>
            <p:cNvSpPr/>
            <p:nvPr/>
          </p:nvSpPr>
          <p:spPr>
            <a:xfrm>
              <a:off x="0" y="0"/>
              <a:ext cx="1962150" cy="238125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sz="12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569" name="传统硬件端"/>
            <p:cNvSpPr txBox="1"/>
            <p:nvPr/>
          </p:nvSpPr>
          <p:spPr>
            <a:xfrm>
              <a:off x="0" y="0"/>
              <a:ext cx="1962150" cy="2159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 sz="12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传统硬件端</a:t>
              </a:r>
            </a:p>
          </p:txBody>
        </p:sp>
      </p:grpSp>
      <p:grpSp>
        <p:nvGrpSpPr>
          <p:cNvPr id="573" name="矩形 34"/>
          <p:cNvGrpSpPr/>
          <p:nvPr/>
        </p:nvGrpSpPr>
        <p:grpSpPr>
          <a:xfrm>
            <a:off x="762000" y="2447925"/>
            <a:ext cx="1962150" cy="1066800"/>
            <a:chOff x="0" y="0"/>
            <a:chExt cx="1962150" cy="1066800"/>
          </a:xfrm>
        </p:grpSpPr>
        <p:sp>
          <p:nvSpPr>
            <p:cNvPr id="571" name="矩形"/>
            <p:cNvSpPr/>
            <p:nvPr/>
          </p:nvSpPr>
          <p:spPr>
            <a:xfrm>
              <a:off x="0" y="0"/>
              <a:ext cx="1962150" cy="10668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lnSpc>
                  <a:spcPct val="150000"/>
                </a:lnSpc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572" name="麦克风 / 摄像头 / 传感器…"/>
            <p:cNvSpPr txBox="1"/>
            <p:nvPr/>
          </p:nvSpPr>
          <p:spPr>
            <a:xfrm>
              <a:off x="0" y="0"/>
              <a:ext cx="1962150" cy="53975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ctr">
                <a:lnSpc>
                  <a:spcPct val="150000"/>
                </a:lnSpc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麦克风 / 摄像头 / 传感器</a:t>
              </a:r>
            </a:p>
            <a:p>
              <a:pPr algn="ctr">
                <a:lnSpc>
                  <a:spcPct val="150000"/>
                </a:lnSpc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MCU / 固件 / 设备控制</a:t>
              </a:r>
            </a:p>
          </p:txBody>
        </p:sp>
      </p:grpSp>
      <p:sp>
        <p:nvSpPr>
          <p:cNvPr id="574" name="矩形 35"/>
          <p:cNvSpPr/>
          <p:nvPr/>
        </p:nvSpPr>
        <p:spPr>
          <a:xfrm>
            <a:off x="3638550" y="1428750"/>
            <a:ext cx="3429000" cy="2857500"/>
          </a:xfrm>
          <a:prstGeom prst="rect">
            <a:avLst/>
          </a:prstGeom>
          <a:solidFill>
            <a:srgbClr val="0E1721"/>
          </a:solidFill>
          <a:ln>
            <a:solidFill>
              <a:srgbClr val="A6FF6A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577" name="矩形 36"/>
          <p:cNvGrpSpPr/>
          <p:nvPr/>
        </p:nvGrpSpPr>
        <p:grpSpPr>
          <a:xfrm>
            <a:off x="3752850" y="1676400"/>
            <a:ext cx="3200400" cy="558801"/>
            <a:chOff x="0" y="0"/>
            <a:chExt cx="3200400" cy="558800"/>
          </a:xfrm>
        </p:grpSpPr>
        <p:sp>
          <p:nvSpPr>
            <p:cNvPr id="575" name="矩形"/>
            <p:cNvSpPr/>
            <p:nvPr/>
          </p:nvSpPr>
          <p:spPr>
            <a:xfrm>
              <a:off x="0" y="0"/>
              <a:ext cx="3200400" cy="48641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sz="1600"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576" name="AtomVoice AI PaaS…"/>
            <p:cNvSpPr txBox="1"/>
            <p:nvPr/>
          </p:nvSpPr>
          <p:spPr>
            <a:xfrm>
              <a:off x="0" y="0"/>
              <a:ext cx="3200400" cy="5588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ctr">
                <a:defRPr sz="1600">
                  <a:solidFill>
                    <a:srgbClr val="FFFFFF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  <a:r>
                <a:t>AtomVoice AI PaaS</a:t>
              </a:r>
            </a:p>
            <a:p>
              <a:pPr algn="ctr">
                <a:defRPr sz="1600">
                  <a:solidFill>
                    <a:srgbClr val="FFFFFF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  <a:r>
                <a:t> （</a:t>
              </a:r>
              <a:r>
                <a:t>原子智联</a:t>
              </a:r>
              <a:r>
                <a:t>AI</a:t>
              </a:r>
              <a:r>
                <a:t>系统</a:t>
              </a:r>
              <a:r>
                <a:t>）</a:t>
              </a:r>
            </a:p>
          </p:txBody>
        </p:sp>
      </p:grpSp>
      <p:grpSp>
        <p:nvGrpSpPr>
          <p:cNvPr id="580" name="矩形 37"/>
          <p:cNvGrpSpPr/>
          <p:nvPr/>
        </p:nvGrpSpPr>
        <p:grpSpPr>
          <a:xfrm>
            <a:off x="3752850" y="2400300"/>
            <a:ext cx="3200400" cy="2085340"/>
            <a:chOff x="0" y="0"/>
            <a:chExt cx="3200400" cy="2085339"/>
          </a:xfrm>
        </p:grpSpPr>
        <p:sp>
          <p:nvSpPr>
            <p:cNvPr id="578" name="矩形"/>
            <p:cNvSpPr/>
            <p:nvPr/>
          </p:nvSpPr>
          <p:spPr>
            <a:xfrm>
              <a:off x="0" y="0"/>
              <a:ext cx="3200400" cy="208534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lnSpc>
                  <a:spcPct val="150000"/>
                </a:lnSpc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579" name="语音交互闭环…"/>
            <p:cNvSpPr txBox="1"/>
            <p:nvPr/>
          </p:nvSpPr>
          <p:spPr>
            <a:xfrm>
              <a:off x="0" y="0"/>
              <a:ext cx="3200400" cy="1778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ctr">
                <a:lnSpc>
                  <a:spcPct val="150000"/>
                </a:lnSpc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语音交互闭环</a:t>
              </a:r>
            </a:p>
            <a:p>
              <a:pPr algn="ctr">
                <a:lnSpc>
                  <a:spcPct val="150000"/>
                </a:lnSpc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大模型与智能体</a:t>
              </a:r>
            </a:p>
            <a:p>
              <a:pPr algn="ctr">
                <a:lnSpc>
                  <a:spcPct val="150000"/>
                </a:lnSpc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视觉识别与多模态</a:t>
              </a:r>
            </a:p>
            <a:p>
              <a:pPr algn="ctr">
                <a:lnSpc>
                  <a:spcPct val="150000"/>
                </a:lnSpc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1000+ 硬件控制指令包</a:t>
              </a:r>
            </a:p>
            <a:p>
              <a:pPr algn="ctr">
                <a:lnSpc>
                  <a:spcPct val="150000"/>
                </a:lnSpc>
                <a:defRPr sz="14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业务与内容管理系统</a:t>
              </a:r>
            </a:p>
          </p:txBody>
        </p:sp>
      </p:grpSp>
      <p:sp>
        <p:nvSpPr>
          <p:cNvPr id="581" name="矩形 38"/>
          <p:cNvSpPr/>
          <p:nvPr/>
        </p:nvSpPr>
        <p:spPr>
          <a:xfrm>
            <a:off x="7953375" y="2047875"/>
            <a:ext cx="2190750" cy="1619250"/>
          </a:xfrm>
          <a:prstGeom prst="rect">
            <a:avLst/>
          </a:prstGeom>
          <a:solidFill>
            <a:srgbClr val="0E1721"/>
          </a:solidFill>
          <a:ln>
            <a:solidFill>
              <a:srgbClr val="FF4FA3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584" name="矩形 39"/>
          <p:cNvGrpSpPr/>
          <p:nvPr/>
        </p:nvGrpSpPr>
        <p:grpSpPr>
          <a:xfrm>
            <a:off x="8067675" y="2162175"/>
            <a:ext cx="1962150" cy="238125"/>
            <a:chOff x="0" y="0"/>
            <a:chExt cx="1962150" cy="238125"/>
          </a:xfrm>
        </p:grpSpPr>
        <p:sp>
          <p:nvSpPr>
            <p:cNvPr id="582" name="矩形"/>
            <p:cNvSpPr/>
            <p:nvPr/>
          </p:nvSpPr>
          <p:spPr>
            <a:xfrm>
              <a:off x="0" y="0"/>
              <a:ext cx="1962150" cy="238125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sz="12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583" name="用户与业务端"/>
            <p:cNvSpPr txBox="1"/>
            <p:nvPr/>
          </p:nvSpPr>
          <p:spPr>
            <a:xfrm>
              <a:off x="0" y="0"/>
              <a:ext cx="1962150" cy="2159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 sz="12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用户与业务端</a:t>
              </a:r>
            </a:p>
          </p:txBody>
        </p:sp>
      </p:grpSp>
      <p:grpSp>
        <p:nvGrpSpPr>
          <p:cNvPr id="587" name="矩形 40"/>
          <p:cNvGrpSpPr/>
          <p:nvPr/>
        </p:nvGrpSpPr>
        <p:grpSpPr>
          <a:xfrm>
            <a:off x="8067675" y="2447925"/>
            <a:ext cx="1962150" cy="1066800"/>
            <a:chOff x="0" y="0"/>
            <a:chExt cx="1962150" cy="1066800"/>
          </a:xfrm>
        </p:grpSpPr>
        <p:sp>
          <p:nvSpPr>
            <p:cNvPr id="585" name="矩形"/>
            <p:cNvSpPr/>
            <p:nvPr/>
          </p:nvSpPr>
          <p:spPr>
            <a:xfrm>
              <a:off x="0" y="0"/>
              <a:ext cx="1962150" cy="10668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lnSpc>
                  <a:spcPct val="150000"/>
                </a:lnSpc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586" name="小程序 / Web 后台…"/>
            <p:cNvSpPr txBox="1"/>
            <p:nvPr/>
          </p:nvSpPr>
          <p:spPr>
            <a:xfrm>
              <a:off x="0" y="0"/>
              <a:ext cx="1962150" cy="8636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ctr">
                <a:lnSpc>
                  <a:spcPct val="150000"/>
                </a:lnSpc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小程序 / Web 后台</a:t>
              </a:r>
            </a:p>
            <a:p>
              <a:pPr algn="ctr">
                <a:lnSpc>
                  <a:spcPct val="150000"/>
                </a:lnSpc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内容运营 / 设备管理</a:t>
              </a:r>
            </a:p>
            <a:p>
              <a:pPr algn="ctr">
                <a:lnSpc>
                  <a:spcPct val="150000"/>
                </a:lnSpc>
                <a:defRPr sz="12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持续升级 / 数据反馈</a:t>
              </a:r>
            </a:p>
          </p:txBody>
        </p:sp>
      </p:grpSp>
      <p:sp>
        <p:nvSpPr>
          <p:cNvPr id="588" name="矩形 41"/>
          <p:cNvSpPr/>
          <p:nvPr/>
        </p:nvSpPr>
        <p:spPr>
          <a:xfrm>
            <a:off x="2838450" y="2857500"/>
            <a:ext cx="800100" cy="19050"/>
          </a:xfrm>
          <a:prstGeom prst="rect">
            <a:avLst/>
          </a:prstGeom>
          <a:solidFill>
            <a:srgbClr val="35D4F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89" name="矩形 42"/>
          <p:cNvSpPr/>
          <p:nvPr/>
        </p:nvSpPr>
        <p:spPr>
          <a:xfrm>
            <a:off x="3562350" y="2809875"/>
            <a:ext cx="95250" cy="95250"/>
          </a:xfrm>
          <a:prstGeom prst="rect">
            <a:avLst/>
          </a:prstGeom>
          <a:solidFill>
            <a:srgbClr val="35D4F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90" name="矩形 43"/>
          <p:cNvSpPr/>
          <p:nvPr/>
        </p:nvSpPr>
        <p:spPr>
          <a:xfrm>
            <a:off x="7067550" y="2857500"/>
            <a:ext cx="885825" cy="19050"/>
          </a:xfrm>
          <a:prstGeom prst="rect">
            <a:avLst/>
          </a:prstGeom>
          <a:solidFill>
            <a:srgbClr val="FF4FA3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91" name="矩形 44"/>
          <p:cNvSpPr/>
          <p:nvPr/>
        </p:nvSpPr>
        <p:spPr>
          <a:xfrm>
            <a:off x="7877175" y="2809875"/>
            <a:ext cx="95250" cy="95250"/>
          </a:xfrm>
          <a:prstGeom prst="rect">
            <a:avLst/>
          </a:prstGeom>
          <a:solidFill>
            <a:srgbClr val="FF4FA3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592" name="图片 45" descr="图片 4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85900" y="1381125"/>
            <a:ext cx="533400" cy="5334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93" name="图片 46" descr="图片 4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05400" y="4267200"/>
            <a:ext cx="571500" cy="571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94" name="图片 47" descr="图片 4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782050" y="1381125"/>
            <a:ext cx="533400" cy="5334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97" name="矩形 48"/>
          <p:cNvGrpSpPr/>
          <p:nvPr/>
        </p:nvGrpSpPr>
        <p:grpSpPr>
          <a:xfrm>
            <a:off x="666750" y="5343525"/>
            <a:ext cx="9525000" cy="457200"/>
            <a:chOff x="0" y="0"/>
            <a:chExt cx="9525000" cy="457200"/>
          </a:xfrm>
        </p:grpSpPr>
        <p:sp>
          <p:nvSpPr>
            <p:cNvPr id="595" name="矩形"/>
            <p:cNvSpPr/>
            <p:nvPr/>
          </p:nvSpPr>
          <p:spPr>
            <a:xfrm>
              <a:off x="0" y="0"/>
              <a:ext cx="9525000" cy="4572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596" name="不是把模型卖给企业，而是把硬件、AI、后台和运营能力封装成可落地的一整套系统。"/>
            <p:cNvSpPr txBox="1"/>
            <p:nvPr/>
          </p:nvSpPr>
          <p:spPr>
            <a:xfrm>
              <a:off x="0" y="0"/>
              <a:ext cx="952500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ctr">
                <a:defRPr>
                  <a:solidFill>
                    <a:srgbClr val="F4F8FB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不是把模型卖给企业，而是把硬件、AI、后台和运营能力</a:t>
              </a:r>
              <a:r>
                <a:rPr>
                  <a:latin typeface="PingFang SC Semibold"/>
                  <a:ea typeface="PingFang SC Semibold"/>
                  <a:cs typeface="PingFang SC Semibold"/>
                  <a:sym typeface="PingFang SC Semibold"/>
                </a:rPr>
                <a:t>封装成可落地的一整套系统。</a:t>
              </a:r>
            </a:p>
          </p:txBody>
        </p:sp>
      </p:grpSp>
      <p:grpSp>
        <p:nvGrpSpPr>
          <p:cNvPr id="600" name="矩形 49"/>
          <p:cNvGrpSpPr/>
          <p:nvPr/>
        </p:nvGrpSpPr>
        <p:grpSpPr>
          <a:xfrm>
            <a:off x="628650" y="6477000"/>
            <a:ext cx="4381500" cy="190500"/>
            <a:chOff x="0" y="0"/>
            <a:chExt cx="4381500" cy="190500"/>
          </a:xfrm>
        </p:grpSpPr>
        <p:sp>
          <p:nvSpPr>
            <p:cNvPr id="598" name="矩形"/>
            <p:cNvSpPr/>
            <p:nvPr/>
          </p:nvSpPr>
          <p:spPr>
            <a:xfrm>
              <a:off x="0" y="0"/>
              <a:ext cx="438150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599" name="原子智联AI系统"/>
            <p:cNvSpPr txBox="1"/>
            <p:nvPr/>
          </p:nvSpPr>
          <p:spPr>
            <a:xfrm>
              <a:off x="0" y="0"/>
              <a:ext cx="4381500" cy="127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  <a:r>
                <a:t>原子智联</a:t>
              </a:r>
              <a:r>
                <a:t>AI</a:t>
              </a:r>
              <a:r>
                <a:t>系统</a:t>
              </a:r>
            </a:p>
          </p:txBody>
        </p:sp>
      </p:grpSp>
      <p:grpSp>
        <p:nvGrpSpPr>
          <p:cNvPr id="603" name="矩形 50"/>
          <p:cNvGrpSpPr/>
          <p:nvPr/>
        </p:nvGrpSpPr>
        <p:grpSpPr>
          <a:xfrm>
            <a:off x="11239500" y="6477000"/>
            <a:ext cx="400050" cy="190500"/>
            <a:chOff x="0" y="0"/>
            <a:chExt cx="400050" cy="190500"/>
          </a:xfrm>
        </p:grpSpPr>
        <p:sp>
          <p:nvSpPr>
            <p:cNvPr id="601" name="矩形"/>
            <p:cNvSpPr/>
            <p:nvPr/>
          </p:nvSpPr>
          <p:spPr>
            <a:xfrm>
              <a:off x="0" y="0"/>
              <a:ext cx="40005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602" name="08"/>
            <p:cNvSpPr txBox="1"/>
            <p:nvPr/>
          </p:nvSpPr>
          <p:spPr>
            <a:xfrm>
              <a:off x="0" y="0"/>
              <a:ext cx="400050" cy="139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  <a:r>
                <a:t>0</a:t>
              </a:r>
              <a:r>
                <a:t>8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0A0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06" name="矩形 2"/>
          <p:cNvSpPr/>
          <p:nvPr/>
        </p:nvSpPr>
        <p:spPr>
          <a:xfrm>
            <a:off x="760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07" name="矩形 3"/>
          <p:cNvSpPr/>
          <p:nvPr/>
        </p:nvSpPr>
        <p:spPr>
          <a:xfrm>
            <a:off x="1522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08" name="矩形 4"/>
          <p:cNvSpPr/>
          <p:nvPr/>
        </p:nvSpPr>
        <p:spPr>
          <a:xfrm>
            <a:off x="2284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09" name="矩形 5"/>
          <p:cNvSpPr/>
          <p:nvPr/>
        </p:nvSpPr>
        <p:spPr>
          <a:xfrm>
            <a:off x="3046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10" name="矩形 6"/>
          <p:cNvSpPr/>
          <p:nvPr/>
        </p:nvSpPr>
        <p:spPr>
          <a:xfrm>
            <a:off x="3808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11" name="矩形 7"/>
          <p:cNvSpPr/>
          <p:nvPr/>
        </p:nvSpPr>
        <p:spPr>
          <a:xfrm>
            <a:off x="4570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12" name="矩形 8"/>
          <p:cNvSpPr/>
          <p:nvPr/>
        </p:nvSpPr>
        <p:spPr>
          <a:xfrm>
            <a:off x="5332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13" name="矩形 9"/>
          <p:cNvSpPr/>
          <p:nvPr/>
        </p:nvSpPr>
        <p:spPr>
          <a:xfrm>
            <a:off x="6094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14" name="矩形 10"/>
          <p:cNvSpPr/>
          <p:nvPr/>
        </p:nvSpPr>
        <p:spPr>
          <a:xfrm>
            <a:off x="6856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15" name="矩形 11"/>
          <p:cNvSpPr/>
          <p:nvPr/>
        </p:nvSpPr>
        <p:spPr>
          <a:xfrm>
            <a:off x="7618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16" name="矩形 12"/>
          <p:cNvSpPr/>
          <p:nvPr/>
        </p:nvSpPr>
        <p:spPr>
          <a:xfrm>
            <a:off x="8380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17" name="矩形 13"/>
          <p:cNvSpPr/>
          <p:nvPr/>
        </p:nvSpPr>
        <p:spPr>
          <a:xfrm>
            <a:off x="9142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18" name="矩形 14"/>
          <p:cNvSpPr/>
          <p:nvPr/>
        </p:nvSpPr>
        <p:spPr>
          <a:xfrm>
            <a:off x="9904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19" name="矩形 15"/>
          <p:cNvSpPr/>
          <p:nvPr/>
        </p:nvSpPr>
        <p:spPr>
          <a:xfrm>
            <a:off x="10666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20" name="矩形 16"/>
          <p:cNvSpPr/>
          <p:nvPr/>
        </p:nvSpPr>
        <p:spPr>
          <a:xfrm>
            <a:off x="11428412" y="0"/>
            <a:ext cx="12701" cy="6858000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21" name="矩形 17"/>
          <p:cNvSpPr/>
          <p:nvPr/>
        </p:nvSpPr>
        <p:spPr>
          <a:xfrm>
            <a:off x="0" y="760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22" name="矩形 18"/>
          <p:cNvSpPr/>
          <p:nvPr/>
        </p:nvSpPr>
        <p:spPr>
          <a:xfrm>
            <a:off x="0" y="1522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23" name="矩形 19"/>
          <p:cNvSpPr/>
          <p:nvPr/>
        </p:nvSpPr>
        <p:spPr>
          <a:xfrm>
            <a:off x="0" y="2284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24" name="矩形 20"/>
          <p:cNvSpPr/>
          <p:nvPr/>
        </p:nvSpPr>
        <p:spPr>
          <a:xfrm>
            <a:off x="0" y="3046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25" name="矩形 21"/>
          <p:cNvSpPr/>
          <p:nvPr/>
        </p:nvSpPr>
        <p:spPr>
          <a:xfrm>
            <a:off x="0" y="3808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26" name="矩形 22"/>
          <p:cNvSpPr/>
          <p:nvPr/>
        </p:nvSpPr>
        <p:spPr>
          <a:xfrm>
            <a:off x="0" y="4570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27" name="矩形 23"/>
          <p:cNvSpPr/>
          <p:nvPr/>
        </p:nvSpPr>
        <p:spPr>
          <a:xfrm>
            <a:off x="0" y="5332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28" name="矩形 24"/>
          <p:cNvSpPr/>
          <p:nvPr/>
        </p:nvSpPr>
        <p:spPr>
          <a:xfrm>
            <a:off x="0" y="6094412"/>
            <a:ext cx="12192000" cy="12701"/>
          </a:xfrm>
          <a:prstGeom prst="rect">
            <a:avLst/>
          </a:prstGeom>
          <a:solidFill>
            <a:srgbClr val="111A27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29" name="矩形 25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35D4FF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30" name="矩形 26"/>
          <p:cNvSpPr/>
          <p:nvPr/>
        </p:nvSpPr>
        <p:spPr>
          <a:xfrm>
            <a:off x="0" y="76200"/>
            <a:ext cx="3048000" cy="38100"/>
          </a:xfrm>
          <a:prstGeom prst="rect">
            <a:avLst/>
          </a:prstGeom>
          <a:solidFill>
            <a:srgbClr val="A6FF6A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31" name="矩形 27"/>
          <p:cNvSpPr/>
          <p:nvPr/>
        </p:nvSpPr>
        <p:spPr>
          <a:xfrm>
            <a:off x="10191750" y="76200"/>
            <a:ext cx="2000250" cy="38100"/>
          </a:xfrm>
          <a:prstGeom prst="rect">
            <a:avLst/>
          </a:prstGeom>
          <a:solidFill>
            <a:srgbClr val="FF4FA3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634" name="矩形 30"/>
          <p:cNvGrpSpPr/>
          <p:nvPr/>
        </p:nvGrpSpPr>
        <p:grpSpPr>
          <a:xfrm>
            <a:off x="647700" y="400050"/>
            <a:ext cx="4953000" cy="266700"/>
            <a:chOff x="0" y="0"/>
            <a:chExt cx="4953000" cy="266700"/>
          </a:xfrm>
        </p:grpSpPr>
        <p:sp>
          <p:nvSpPr>
            <p:cNvPr id="632" name="矩形"/>
            <p:cNvSpPr/>
            <p:nvPr/>
          </p:nvSpPr>
          <p:spPr>
            <a:xfrm>
              <a:off x="0" y="0"/>
              <a:ext cx="4953000" cy="266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1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633" name="07 / 快速验证"/>
            <p:cNvSpPr txBox="1"/>
            <p:nvPr/>
          </p:nvSpPr>
          <p:spPr>
            <a:xfrm>
              <a:off x="0" y="0"/>
              <a:ext cx="4953000" cy="203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100"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07 / 快速验证</a:t>
              </a:r>
            </a:p>
          </p:txBody>
        </p:sp>
      </p:grpSp>
      <p:grpSp>
        <p:nvGrpSpPr>
          <p:cNvPr id="637" name="矩形 31"/>
          <p:cNvGrpSpPr/>
          <p:nvPr/>
        </p:nvGrpSpPr>
        <p:grpSpPr>
          <a:xfrm>
            <a:off x="628650" y="742950"/>
            <a:ext cx="7239000" cy="609600"/>
            <a:chOff x="0" y="0"/>
            <a:chExt cx="7239000" cy="609600"/>
          </a:xfrm>
        </p:grpSpPr>
        <p:sp>
          <p:nvSpPr>
            <p:cNvPr id="635" name="矩形"/>
            <p:cNvSpPr/>
            <p:nvPr/>
          </p:nvSpPr>
          <p:spPr>
            <a:xfrm>
              <a:off x="0" y="0"/>
              <a:ext cx="7239000" cy="6096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2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636" name="优势一：快速接入，不从零开始"/>
            <p:cNvSpPr txBox="1"/>
            <p:nvPr/>
          </p:nvSpPr>
          <p:spPr>
            <a:xfrm>
              <a:off x="0" y="0"/>
              <a:ext cx="7239000" cy="457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2500">
                  <a:solidFill>
                    <a:srgbClr val="F4F8FB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lvl1pPr>
            </a:lstStyle>
            <a:p>
              <a:pPr/>
              <a:r>
                <a:t>优势一：快速接入，不从零开始</a:t>
              </a:r>
            </a:p>
          </p:txBody>
        </p:sp>
      </p:grpSp>
      <p:grpSp>
        <p:nvGrpSpPr>
          <p:cNvPr id="640" name="矩形 32"/>
          <p:cNvGrpSpPr/>
          <p:nvPr/>
        </p:nvGrpSpPr>
        <p:grpSpPr>
          <a:xfrm>
            <a:off x="628650" y="1381125"/>
            <a:ext cx="4953000" cy="1123950"/>
            <a:chOff x="0" y="0"/>
            <a:chExt cx="4953000" cy="1123950"/>
          </a:xfrm>
        </p:grpSpPr>
        <p:sp>
          <p:nvSpPr>
            <p:cNvPr id="638" name="矩形"/>
            <p:cNvSpPr/>
            <p:nvPr/>
          </p:nvSpPr>
          <p:spPr>
            <a:xfrm>
              <a:off x="0" y="0"/>
              <a:ext cx="4953000" cy="11239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5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639" name="核心不是让企业一次性投入重研发，而是快速完成样机验证，先看市场反馈，再进入试产和量产接入。"/>
            <p:cNvSpPr txBox="1"/>
            <p:nvPr/>
          </p:nvSpPr>
          <p:spPr>
            <a:xfrm>
              <a:off x="0" y="0"/>
              <a:ext cx="4953000" cy="5334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500">
                  <a:solidFill>
                    <a:srgbClr val="A9B7C6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lvl1pPr>
            </a:lstStyle>
            <a:p>
              <a:pPr/>
              <a:r>
                <a:t>核心不是让企业一次性投入重研发，而是快速完成样机验证，先看市场反馈，再进入试产和量产接入。</a:t>
              </a:r>
            </a:p>
          </p:txBody>
        </p:sp>
      </p:grpSp>
      <p:sp>
        <p:nvSpPr>
          <p:cNvPr id="641" name="矩形 33"/>
          <p:cNvSpPr/>
          <p:nvPr/>
        </p:nvSpPr>
        <p:spPr>
          <a:xfrm>
            <a:off x="6143625" y="2000250"/>
            <a:ext cx="1333500" cy="1905000"/>
          </a:xfrm>
          <a:prstGeom prst="rect">
            <a:avLst/>
          </a:prstGeom>
          <a:solidFill>
            <a:srgbClr val="0E1722"/>
          </a:solidFill>
          <a:ln w="14288">
            <a:solidFill>
              <a:srgbClr val="35D4FF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644" name="矩形 34"/>
          <p:cNvGrpSpPr/>
          <p:nvPr/>
        </p:nvGrpSpPr>
        <p:grpSpPr>
          <a:xfrm>
            <a:off x="6296025" y="2266950"/>
            <a:ext cx="1028700" cy="323850"/>
            <a:chOff x="0" y="0"/>
            <a:chExt cx="1028700" cy="323850"/>
          </a:xfrm>
        </p:grpSpPr>
        <p:sp>
          <p:nvSpPr>
            <p:cNvPr id="642" name="矩形"/>
            <p:cNvSpPr/>
            <p:nvPr/>
          </p:nvSpPr>
          <p:spPr>
            <a:xfrm>
              <a:off x="0" y="0"/>
              <a:ext cx="1028700" cy="3238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>
                  <a:solidFill>
                    <a:srgbClr val="35D4FF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643" name="第 7 天"/>
            <p:cNvSpPr txBox="1"/>
            <p:nvPr/>
          </p:nvSpPr>
          <p:spPr>
            <a:xfrm>
              <a:off x="0" y="0"/>
              <a:ext cx="102870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ctr">
                <a:defRPr>
                  <a:solidFill>
                    <a:srgbClr val="35D4FF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  <a:r>
                <a:t>第 </a:t>
              </a:r>
              <a:r>
                <a:t>7</a:t>
              </a:r>
              <a:r>
                <a:t> 天</a:t>
              </a:r>
            </a:p>
          </p:txBody>
        </p:sp>
      </p:grpSp>
      <p:grpSp>
        <p:nvGrpSpPr>
          <p:cNvPr id="647" name="矩形 35"/>
          <p:cNvGrpSpPr/>
          <p:nvPr/>
        </p:nvGrpSpPr>
        <p:grpSpPr>
          <a:xfrm>
            <a:off x="6296025" y="2895600"/>
            <a:ext cx="1028700" cy="685800"/>
            <a:chOff x="0" y="0"/>
            <a:chExt cx="1028700" cy="685800"/>
          </a:xfrm>
        </p:grpSpPr>
        <p:sp>
          <p:nvSpPr>
            <p:cNvPr id="645" name="矩形"/>
            <p:cNvSpPr/>
            <p:nvPr/>
          </p:nvSpPr>
          <p:spPr>
            <a:xfrm>
              <a:off x="0" y="0"/>
              <a:ext cx="1028700" cy="6858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sz="1200">
                  <a:solidFill>
                    <a:srgbClr val="F4F8FB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646" name="场景诊断…"/>
            <p:cNvSpPr txBox="1"/>
            <p:nvPr/>
          </p:nvSpPr>
          <p:spPr>
            <a:xfrm>
              <a:off x="0" y="0"/>
              <a:ext cx="1028700" cy="4318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ctr">
                <a:defRPr sz="1200">
                  <a:solidFill>
                    <a:srgbClr val="F4F8FB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场景诊断</a:t>
              </a:r>
            </a:p>
            <a:p>
              <a:pPr algn="ctr">
                <a:defRPr sz="1200">
                  <a:solidFill>
                    <a:srgbClr val="F4F8FB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定义用户问题</a:t>
              </a:r>
            </a:p>
          </p:txBody>
        </p:sp>
      </p:grpSp>
      <p:sp>
        <p:nvSpPr>
          <p:cNvPr id="648" name="矩形 36"/>
          <p:cNvSpPr/>
          <p:nvPr/>
        </p:nvSpPr>
        <p:spPr>
          <a:xfrm>
            <a:off x="7477125" y="2952750"/>
            <a:ext cx="381000" cy="190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49" name="矩形 37"/>
          <p:cNvSpPr/>
          <p:nvPr/>
        </p:nvSpPr>
        <p:spPr>
          <a:xfrm>
            <a:off x="7781925" y="2905125"/>
            <a:ext cx="95250" cy="952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50" name="矩形 38"/>
          <p:cNvSpPr/>
          <p:nvPr/>
        </p:nvSpPr>
        <p:spPr>
          <a:xfrm>
            <a:off x="7858125" y="2000250"/>
            <a:ext cx="1333500" cy="1905000"/>
          </a:xfrm>
          <a:prstGeom prst="rect">
            <a:avLst/>
          </a:prstGeom>
          <a:solidFill>
            <a:srgbClr val="0E1722"/>
          </a:solidFill>
          <a:ln w="14288">
            <a:solidFill>
              <a:srgbClr val="A6FF6A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653" name="矩形 39"/>
          <p:cNvGrpSpPr/>
          <p:nvPr/>
        </p:nvGrpSpPr>
        <p:grpSpPr>
          <a:xfrm>
            <a:off x="8010525" y="2266950"/>
            <a:ext cx="1028700" cy="323850"/>
            <a:chOff x="0" y="0"/>
            <a:chExt cx="1028700" cy="323850"/>
          </a:xfrm>
        </p:grpSpPr>
        <p:sp>
          <p:nvSpPr>
            <p:cNvPr id="651" name="矩形"/>
            <p:cNvSpPr/>
            <p:nvPr/>
          </p:nvSpPr>
          <p:spPr>
            <a:xfrm>
              <a:off x="0" y="0"/>
              <a:ext cx="1028700" cy="3238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652" name="第 20 天"/>
            <p:cNvSpPr txBox="1"/>
            <p:nvPr/>
          </p:nvSpPr>
          <p:spPr>
            <a:xfrm>
              <a:off x="0" y="0"/>
              <a:ext cx="102870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ctr">
                <a:defRPr>
                  <a:solidFill>
                    <a:srgbClr val="A6FF6A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  <a:r>
                <a:t>第 </a:t>
              </a:r>
              <a:r>
                <a:t>20</a:t>
              </a:r>
              <a:r>
                <a:t> 天</a:t>
              </a:r>
            </a:p>
          </p:txBody>
        </p:sp>
      </p:grpSp>
      <p:grpSp>
        <p:nvGrpSpPr>
          <p:cNvPr id="656" name="矩形 40"/>
          <p:cNvGrpSpPr/>
          <p:nvPr/>
        </p:nvGrpSpPr>
        <p:grpSpPr>
          <a:xfrm>
            <a:off x="8010525" y="2895600"/>
            <a:ext cx="1028700" cy="685800"/>
            <a:chOff x="0" y="0"/>
            <a:chExt cx="1028700" cy="685800"/>
          </a:xfrm>
        </p:grpSpPr>
        <p:sp>
          <p:nvSpPr>
            <p:cNvPr id="654" name="矩形"/>
            <p:cNvSpPr/>
            <p:nvPr/>
          </p:nvSpPr>
          <p:spPr>
            <a:xfrm>
              <a:off x="0" y="0"/>
              <a:ext cx="1028700" cy="6858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sz="1200">
                  <a:solidFill>
                    <a:srgbClr val="F4F8FB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655" name="接口打通…"/>
            <p:cNvSpPr txBox="1"/>
            <p:nvPr/>
          </p:nvSpPr>
          <p:spPr>
            <a:xfrm>
              <a:off x="0" y="0"/>
              <a:ext cx="1028700" cy="647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ctr">
                <a:defRPr sz="1200">
                  <a:solidFill>
                    <a:srgbClr val="F4F8FB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接口打通</a:t>
              </a:r>
            </a:p>
            <a:p>
              <a:pPr algn="ctr">
                <a:defRPr sz="1200">
                  <a:solidFill>
                    <a:srgbClr val="F4F8FB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语音/视觉能力接入</a:t>
              </a:r>
            </a:p>
          </p:txBody>
        </p:sp>
      </p:grpSp>
      <p:sp>
        <p:nvSpPr>
          <p:cNvPr id="657" name="矩形 41"/>
          <p:cNvSpPr/>
          <p:nvPr/>
        </p:nvSpPr>
        <p:spPr>
          <a:xfrm>
            <a:off x="9191625" y="2952750"/>
            <a:ext cx="381000" cy="190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58" name="矩形 42"/>
          <p:cNvSpPr/>
          <p:nvPr/>
        </p:nvSpPr>
        <p:spPr>
          <a:xfrm>
            <a:off x="9496425" y="2905125"/>
            <a:ext cx="95250" cy="95250"/>
          </a:xfrm>
          <a:prstGeom prst="rect">
            <a:avLst/>
          </a:prstGeom>
          <a:solidFill>
            <a:srgbClr val="294154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59" name="矩形 43"/>
          <p:cNvSpPr/>
          <p:nvPr/>
        </p:nvSpPr>
        <p:spPr>
          <a:xfrm>
            <a:off x="9572625" y="2000250"/>
            <a:ext cx="1333500" cy="1905000"/>
          </a:xfrm>
          <a:prstGeom prst="rect">
            <a:avLst/>
          </a:prstGeom>
          <a:solidFill>
            <a:srgbClr val="0E1722"/>
          </a:solidFill>
          <a:ln w="14288">
            <a:solidFill>
              <a:srgbClr val="FF4FA3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662" name="矩形 44"/>
          <p:cNvGrpSpPr/>
          <p:nvPr/>
        </p:nvGrpSpPr>
        <p:grpSpPr>
          <a:xfrm>
            <a:off x="9725025" y="2266950"/>
            <a:ext cx="1028700" cy="323850"/>
            <a:chOff x="0" y="0"/>
            <a:chExt cx="1028700" cy="323850"/>
          </a:xfrm>
        </p:grpSpPr>
        <p:sp>
          <p:nvSpPr>
            <p:cNvPr id="660" name="矩形"/>
            <p:cNvSpPr/>
            <p:nvPr/>
          </p:nvSpPr>
          <p:spPr>
            <a:xfrm>
              <a:off x="0" y="0"/>
              <a:ext cx="1028700" cy="3238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>
                  <a:solidFill>
                    <a:srgbClr val="FF4FA3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</a:p>
          </p:txBody>
        </p:sp>
        <p:sp>
          <p:nvSpPr>
            <p:cNvPr id="661" name="第 30 天"/>
            <p:cNvSpPr txBox="1"/>
            <p:nvPr/>
          </p:nvSpPr>
          <p:spPr>
            <a:xfrm>
              <a:off x="0" y="0"/>
              <a:ext cx="1028700" cy="3175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ctr">
                <a:defRPr>
                  <a:solidFill>
                    <a:srgbClr val="FF4FA3"/>
                  </a:solidFill>
                  <a:latin typeface="PingFang SC Semibold"/>
                  <a:ea typeface="PingFang SC Semibold"/>
                  <a:cs typeface="PingFang SC Semibold"/>
                  <a:sym typeface="PingFang SC Semibold"/>
                </a:defRPr>
              </a:pPr>
              <a:r>
                <a:t>第 3</a:t>
              </a:r>
              <a:r>
                <a:t>0</a:t>
              </a:r>
              <a:r>
                <a:t> 天</a:t>
              </a:r>
            </a:p>
          </p:txBody>
        </p:sp>
      </p:grpSp>
      <p:grpSp>
        <p:nvGrpSpPr>
          <p:cNvPr id="665" name="矩形 45"/>
          <p:cNvGrpSpPr/>
          <p:nvPr/>
        </p:nvGrpSpPr>
        <p:grpSpPr>
          <a:xfrm>
            <a:off x="9725025" y="2895600"/>
            <a:ext cx="1028700" cy="685800"/>
            <a:chOff x="0" y="0"/>
            <a:chExt cx="1028700" cy="685800"/>
          </a:xfrm>
        </p:grpSpPr>
        <p:sp>
          <p:nvSpPr>
            <p:cNvPr id="663" name="矩形"/>
            <p:cNvSpPr/>
            <p:nvPr/>
          </p:nvSpPr>
          <p:spPr>
            <a:xfrm>
              <a:off x="0" y="0"/>
              <a:ext cx="1028700" cy="6858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 sz="1200">
                  <a:solidFill>
                    <a:srgbClr val="F4F8FB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664" name="Demo 样机…"/>
            <p:cNvSpPr txBox="1"/>
            <p:nvPr/>
          </p:nvSpPr>
          <p:spPr>
            <a:xfrm>
              <a:off x="0" y="0"/>
              <a:ext cx="1028700" cy="4318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ctr">
                <a:defRPr sz="1200">
                  <a:solidFill>
                    <a:srgbClr val="F4F8FB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Demo 样机</a:t>
              </a:r>
            </a:p>
            <a:p>
              <a:pPr algn="ctr">
                <a:defRPr sz="1200">
                  <a:solidFill>
                    <a:srgbClr val="F4F8FB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可演示可测试</a:t>
              </a:r>
            </a:p>
          </p:txBody>
        </p:sp>
      </p:grpSp>
      <p:sp>
        <p:nvSpPr>
          <p:cNvPr id="666" name="矩形 46"/>
          <p:cNvSpPr/>
          <p:nvPr/>
        </p:nvSpPr>
        <p:spPr>
          <a:xfrm>
            <a:off x="685800" y="3219450"/>
            <a:ext cx="4857750" cy="1333500"/>
          </a:xfrm>
          <a:prstGeom prst="rect">
            <a:avLst/>
          </a:prstGeom>
          <a:solidFill>
            <a:srgbClr val="101A24"/>
          </a:solidFill>
          <a:ln>
            <a:solidFill>
              <a:srgbClr val="294154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669" name="矩形 47"/>
          <p:cNvGrpSpPr/>
          <p:nvPr/>
        </p:nvGrpSpPr>
        <p:grpSpPr>
          <a:xfrm>
            <a:off x="971550" y="3505200"/>
            <a:ext cx="4286250" cy="1047750"/>
            <a:chOff x="0" y="0"/>
            <a:chExt cx="4286250" cy="1047750"/>
          </a:xfrm>
        </p:grpSpPr>
        <p:sp>
          <p:nvSpPr>
            <p:cNvPr id="667" name="矩形"/>
            <p:cNvSpPr/>
            <p:nvPr/>
          </p:nvSpPr>
          <p:spPr>
            <a:xfrm>
              <a:off x="0" y="0"/>
              <a:ext cx="4286250" cy="10477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400">
                  <a:solidFill>
                    <a:srgbClr val="F4F8FB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</a:p>
          </p:txBody>
        </p:sp>
        <p:sp>
          <p:nvSpPr>
            <p:cNvPr id="668" name="- 统一 API 接口，几行代码完成固件 + AI 对接…"/>
            <p:cNvSpPr txBox="1"/>
            <p:nvPr/>
          </p:nvSpPr>
          <p:spPr>
            <a:xfrm>
              <a:off x="0" y="0"/>
              <a:ext cx="4286250" cy="762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1400">
                  <a:solidFill>
                    <a:srgbClr val="F4F8FB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- 统一 API 接口，几行代码完成固件 + AI 对接</a:t>
              </a:r>
            </a:p>
            <a:p>
              <a:pPr>
                <a:defRPr sz="1400">
                  <a:solidFill>
                    <a:srgbClr val="F4F8FB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- 支持语音 send_audio 与视觉 fusion(image) 能力</a:t>
              </a:r>
            </a:p>
            <a:p>
              <a:pPr>
                <a:defRPr sz="1400">
                  <a:solidFill>
                    <a:srgbClr val="F4F8FB"/>
                  </a:solidFill>
                  <a:latin typeface="PingFang SC Regular"/>
                  <a:ea typeface="PingFang SC Regular"/>
                  <a:cs typeface="PingFang SC Regular"/>
                  <a:sym typeface="PingFang SC Regular"/>
                </a:defRPr>
              </a:pPr>
              <a:r>
                <a:t>- 先做样机验证，再按真实反馈进入试产和量产</a:t>
              </a:r>
            </a:p>
          </p:txBody>
        </p:sp>
      </p:grpSp>
      <p:grpSp>
        <p:nvGrpSpPr>
          <p:cNvPr id="672" name="矩形 48"/>
          <p:cNvGrpSpPr/>
          <p:nvPr/>
        </p:nvGrpSpPr>
        <p:grpSpPr>
          <a:xfrm>
            <a:off x="628650" y="6477000"/>
            <a:ext cx="4381500" cy="190500"/>
            <a:chOff x="0" y="0"/>
            <a:chExt cx="4381500" cy="190500"/>
          </a:xfrm>
        </p:grpSpPr>
        <p:sp>
          <p:nvSpPr>
            <p:cNvPr id="670" name="矩形"/>
            <p:cNvSpPr/>
            <p:nvPr/>
          </p:nvSpPr>
          <p:spPr>
            <a:xfrm>
              <a:off x="0" y="0"/>
              <a:ext cx="438150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671" name="统一接口 + 快速样机"/>
            <p:cNvSpPr txBox="1"/>
            <p:nvPr/>
          </p:nvSpPr>
          <p:spPr>
            <a:xfrm>
              <a:off x="0" y="0"/>
              <a:ext cx="4381500" cy="127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700">
                  <a:solidFill>
                    <a:srgbClr val="6F8396"/>
                  </a:solidFill>
                  <a:latin typeface="Aptos Mono"/>
                  <a:ea typeface="Aptos Mono"/>
                  <a:cs typeface="Aptos Mono"/>
                  <a:sym typeface="Aptos Mono"/>
                </a:defRPr>
              </a:lvl1pPr>
            </a:lstStyle>
            <a:p>
              <a:pPr/>
              <a:r>
                <a:t>统一接口 + 快速样机</a:t>
              </a:r>
            </a:p>
          </p:txBody>
        </p:sp>
      </p:grpSp>
      <p:grpSp>
        <p:nvGrpSpPr>
          <p:cNvPr id="675" name="矩形 49"/>
          <p:cNvGrpSpPr/>
          <p:nvPr/>
        </p:nvGrpSpPr>
        <p:grpSpPr>
          <a:xfrm>
            <a:off x="11239500" y="6477000"/>
            <a:ext cx="400050" cy="190500"/>
            <a:chOff x="0" y="0"/>
            <a:chExt cx="400050" cy="190500"/>
          </a:xfrm>
        </p:grpSpPr>
        <p:sp>
          <p:nvSpPr>
            <p:cNvPr id="673" name="矩形"/>
            <p:cNvSpPr/>
            <p:nvPr/>
          </p:nvSpPr>
          <p:spPr>
            <a:xfrm>
              <a:off x="0" y="0"/>
              <a:ext cx="40005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</a:p>
          </p:txBody>
        </p:sp>
        <p:sp>
          <p:nvSpPr>
            <p:cNvPr id="674" name="09"/>
            <p:cNvSpPr txBox="1"/>
            <p:nvPr/>
          </p:nvSpPr>
          <p:spPr>
            <a:xfrm>
              <a:off x="0" y="0"/>
              <a:ext cx="400050" cy="139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r">
                <a:defRPr b="1" sz="900">
                  <a:solidFill>
                    <a:srgbClr val="35D4FF"/>
                  </a:solidFill>
                  <a:latin typeface="Aptos Mono"/>
                  <a:ea typeface="Aptos Mono"/>
                  <a:cs typeface="Aptos Mono"/>
                  <a:sym typeface="Aptos Mono"/>
                </a:defRPr>
              </a:pPr>
              <a:r>
                <a:t>0</a:t>
              </a:r>
              <a:r>
                <a:t>9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ChatGPT">
  <a:themeElements>
    <a:clrScheme name="ChatGP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0000FF"/>
      </a:hlink>
      <a:folHlink>
        <a:srgbClr val="FF00FF"/>
      </a:folHlink>
    </a:clrScheme>
    <a:fontScheme name="ChatGP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ChatGP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905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905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ChatGPT">
  <a:themeElements>
    <a:clrScheme name="ChatGP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0000FF"/>
      </a:hlink>
      <a:folHlink>
        <a:srgbClr val="FF00FF"/>
      </a:folHlink>
    </a:clrScheme>
    <a:fontScheme name="ChatGP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ChatGP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905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905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